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5" r:id="rId1"/>
    <p:sldMasterId id="2147483666" r:id="rId2"/>
  </p:sldMasterIdLst>
  <p:notesMasterIdLst>
    <p:notesMasterId r:id="rId57"/>
  </p:notesMasterIdLst>
  <p:sldIdLst>
    <p:sldId id="306" r:id="rId3"/>
    <p:sldId id="307" r:id="rId4"/>
    <p:sldId id="425" r:id="rId5"/>
    <p:sldId id="309" r:id="rId6"/>
    <p:sldId id="305" r:id="rId7"/>
    <p:sldId id="308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" initials="" lastIdx="3" clrIdx="0"/>
  <p:cmAuthor id="1" name="Mothner, Zachary" initials="MZ" lastIdx="1" clrIdx="1">
    <p:extLst>
      <p:ext uri="{19B8F6BF-5375-455C-9EA6-DF929625EA0E}">
        <p15:presenceInfo xmlns:p15="http://schemas.microsoft.com/office/powerpoint/2012/main" userId="S::zmothner@ad.brown.edu::d07afa86-4437-4402-9395-8c9ee79def1d" providerId="AD"/>
      </p:ext>
    </p:extLst>
  </p:cmAuthor>
  <p:cmAuthor id="2" name="Lucy" initials="LR" lastIdx="2" clrIdx="2">
    <p:extLst>
      <p:ext uri="{19B8F6BF-5375-455C-9EA6-DF929625EA0E}">
        <p15:presenceInfo xmlns:p15="http://schemas.microsoft.com/office/powerpoint/2012/main" userId="Lucy" providerId="None"/>
      </p:ext>
    </p:extLst>
  </p:cmAuthor>
  <p:cmAuthor id="3" name="Microsoft Office User" initials="MOU" lastIdx="7" clrIdx="3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4"/>
    <p:restoredTop sz="92943"/>
  </p:normalViewPr>
  <p:slideViewPr>
    <p:cSldViewPr snapToGrid="0">
      <p:cViewPr varScale="1">
        <p:scale>
          <a:sx n="142" d="100"/>
          <a:sy n="142" d="100"/>
        </p:scale>
        <p:origin x="808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commentAuthors" Target="commentAuthors.xml"/><Relationship Id="rId5" Type="http://schemas.openxmlformats.org/officeDocument/2006/relationships/slide" Target="slides/slide3.xml"/><Relationship Id="rId61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9-09-07T16:57:21.218" idx="3">
    <p:pos x="2919" y="763"/>
    <p:text>add space between bullets 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9-09-07T16:58:06.907" idx="4">
    <p:pos x="10" y="10"/>
    <p:text>fix bullets </p:text>
    <p:extLst>
      <p:ext uri="{C676402C-5697-4E1C-873F-D02D1690AC5C}">
        <p15:threadingInfo xmlns:p15="http://schemas.microsoft.com/office/powerpoint/2012/main" timeZoneBias="240"/>
      </p:ext>
    </p:extLst>
  </p:cm>
  <p:cm authorId="3" dt="2019-09-07T16:58:36.237" idx="5">
    <p:pos x="10" y="106"/>
    <p:text>get rid of extra animations</p:text>
    <p:extLst>
      <p:ext uri="{C676402C-5697-4E1C-873F-D02D1690AC5C}">
        <p15:threadingInfo xmlns:p15="http://schemas.microsoft.com/office/powerpoint/2012/main" timeZoneBias="240">
          <p15:parentCm authorId="3" idx="4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9-09-07T16:59:57.436" idx="6">
    <p:pos x="10" y="10"/>
    <p:text>more spacing between bullets 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tiff>
</file>

<file path=ppt/media/image6.tiff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551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8" name="Google Shape;228;p8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8" name="Google Shape;258;p10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5" name="Google Shape;275;p11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8" name="Google Shape;288;p12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5" name="Google Shape;295;p13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1" name="Google Shape;301;p14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42950" marR="0" lvl="1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7" name="Google Shape;337;p16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1" name="Google Shape;37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add notes here and check them later!! </a:t>
            </a:r>
            <a:r>
              <a:rPr lang="en-US" dirty="0">
                <a:sym typeface="Wingdings" pitchFamily="2" charset="2"/>
              </a:rPr>
              <a:t>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0638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8" name="Google Shape;37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4" name="Google Shape;404;p19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3" name="Google Shape;413;p20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2" name="Google Shape;422;p21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9" name="Google Shape;429;p22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9" name="Google Shape;439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en-US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64" name="Google Shape;464;p24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6" name="Google Shape;476;p25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7" name="Google Shape;487;p26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4" name="Google Shape;494;p27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5" name="Google Shape;125;p4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537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2" name="Google Shape;502;p28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5" name="Google Shape;525;p29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7" name="Google Shape;607;p30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29" name="Google Shape;629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6" name="Google Shape;636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1" name="Google Shape;661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7" name="Google Shape;667;p34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3" name="Google Shape;713;p35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7" name="Google Shape;727;p36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7" name="Google Shape;737;p37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4" name="Google Shape;744;p38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51" name="Google Shape;751;p39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58" name="Google Shape;758;p40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5" name="Google Shape;765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3" name="Google Shape;773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87" name="Google Shape;787;p43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7" name="Google Shape;797;p44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04" name="Google Shape;804;p45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11" name="Google Shape;811;p46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18" name="Google Shape;818;p47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3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4" name="Google Shape;824;p48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0" name="Google Shape;830;p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5" name="Google Shape;125;p4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5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2" name="Google Shape;162;p6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9" name="Google Shape;189;p7:notes"/>
          <p:cNvSpPr txBox="1">
            <a:spLocks noGrp="1"/>
          </p:cNvSpPr>
          <p:nvPr>
            <p:ph type="body" idx="1"/>
          </p:nvPr>
        </p:nvSpPr>
        <p:spPr>
          <a:xfrm>
            <a:off x="685800" y="4343401"/>
            <a:ext cx="54864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body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body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body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361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o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▪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238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o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>
            <a:spLocks noGrp="1"/>
          </p:cNvSpPr>
          <p:nvPr>
            <p:ph type="pic" idx="2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ourier New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urier New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 rot="5400000">
            <a:off x="2940844" y="-942181"/>
            <a:ext cx="3262312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 rot="5400000">
            <a:off x="5350669" y="1467644"/>
            <a:ext cx="4357687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 rot="5400000">
            <a:off x="1331119" y="-427831"/>
            <a:ext cx="4357687" cy="576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o"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o"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o"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o"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o"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8482916" y="4772124"/>
            <a:ext cx="704335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/54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"/>
          <p:cNvSpPr txBox="1"/>
          <p:nvPr/>
        </p:nvSpPr>
        <p:spPr>
          <a:xfrm>
            <a:off x="4205576" y="4926036"/>
            <a:ext cx="1158600" cy="1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-US" sz="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Andries</a:t>
            </a:r>
            <a:r>
              <a:rPr lang="en-US" sz="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van Dam © 2019 9/10/19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6927507" y="473392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/45</a:t>
            </a:r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youtube.com/watch?v=zMW98Oaa5_U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thelp.brown.edu/kb/articles/myprint-printer-location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ophat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hyperlink" Target="https://tinyurl.com/y6ythebb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about:blank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7" Type="http://schemas.openxmlformats.org/officeDocument/2006/relationships/slide" Target="slide4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7.xml"/><Relationship Id="rId5" Type="http://schemas.openxmlformats.org/officeDocument/2006/relationships/slide" Target="slide32.xml"/><Relationship Id="rId4" Type="http://schemas.openxmlformats.org/officeDocument/2006/relationships/slide" Target="slide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C9ADD-09E6-A348-971E-C1E731A42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BA9C0D-A538-224A-8A75-CCE0B48535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1368F5-E50B-BD4F-9EC3-41BC2752496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6823A3-4418-9A43-80B2-4DAEEDB1D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692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b="1">
                <a:latin typeface="Arial"/>
                <a:ea typeface="Arial"/>
                <a:cs typeface="Arial"/>
                <a:sym typeface="Arial"/>
              </a:rPr>
              <a:t>samBot’s World</a:t>
            </a:r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body" idx="1"/>
          </p:nvPr>
        </p:nvSpPr>
        <p:spPr>
          <a:xfrm>
            <a:off x="4743450" y="1214577"/>
            <a:ext cx="3994150" cy="3524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is </a:t>
            </a:r>
            <a:r>
              <a:rPr lang="en-US" sz="24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’s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world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191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4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starts in the square at (0,0)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191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She wants to get to the square at (1,1)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191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Thick black lines are walls </a:t>
            </a:r>
            <a:r>
              <a:rPr lang="en-US" sz="24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4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can’t pass through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19050" y="4084638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" name="Google Shape;141;p24"/>
          <p:cNvGrpSpPr/>
          <p:nvPr/>
        </p:nvGrpSpPr>
        <p:grpSpPr>
          <a:xfrm>
            <a:off x="285258" y="1296073"/>
            <a:ext cx="4430110" cy="2940171"/>
            <a:chOff x="457200" y="1776413"/>
            <a:chExt cx="3365500" cy="2233612"/>
          </a:xfrm>
        </p:grpSpPr>
        <p:sp>
          <p:nvSpPr>
            <p:cNvPr id="142" name="Google Shape;142;p24"/>
            <p:cNvSpPr txBox="1"/>
            <p:nvPr/>
          </p:nvSpPr>
          <p:spPr>
            <a:xfrm>
              <a:off x="952500" y="1776413"/>
              <a:ext cx="288925" cy="3032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4"/>
            <p:cNvSpPr txBox="1"/>
            <p:nvPr/>
          </p:nvSpPr>
          <p:spPr>
            <a:xfrm>
              <a:off x="1524000" y="1776413"/>
              <a:ext cx="288925" cy="3032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4"/>
            <p:cNvSpPr txBox="1"/>
            <p:nvPr/>
          </p:nvSpPr>
          <p:spPr>
            <a:xfrm>
              <a:off x="2133600" y="1776413"/>
              <a:ext cx="288925" cy="3032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4"/>
            <p:cNvSpPr txBox="1"/>
            <p:nvPr/>
          </p:nvSpPr>
          <p:spPr>
            <a:xfrm>
              <a:off x="2743200" y="1776413"/>
              <a:ext cx="288925" cy="3032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4"/>
            <p:cNvSpPr txBox="1"/>
            <p:nvPr/>
          </p:nvSpPr>
          <p:spPr>
            <a:xfrm>
              <a:off x="3352800" y="1776413"/>
              <a:ext cx="288925" cy="3032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4"/>
            <p:cNvSpPr txBox="1"/>
            <p:nvPr/>
          </p:nvSpPr>
          <p:spPr>
            <a:xfrm>
              <a:off x="457200" y="2298700"/>
              <a:ext cx="288925" cy="3032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4"/>
            <p:cNvSpPr txBox="1"/>
            <p:nvPr/>
          </p:nvSpPr>
          <p:spPr>
            <a:xfrm>
              <a:off x="457200" y="2911475"/>
              <a:ext cx="288925" cy="3032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4"/>
            <p:cNvSpPr txBox="1"/>
            <p:nvPr/>
          </p:nvSpPr>
          <p:spPr>
            <a:xfrm>
              <a:off x="457200" y="3524250"/>
              <a:ext cx="288925" cy="3032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50" name="Google Shape;150;p2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46125" y="2143125"/>
              <a:ext cx="3076575" cy="18669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1" name="Google Shape;151;p24"/>
            <p:cNvCxnSpPr/>
            <p:nvPr/>
          </p:nvCxnSpPr>
          <p:spPr>
            <a:xfrm>
              <a:off x="765175" y="2155825"/>
              <a:ext cx="3051175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2" name="Google Shape;152;p24"/>
            <p:cNvCxnSpPr/>
            <p:nvPr/>
          </p:nvCxnSpPr>
          <p:spPr>
            <a:xfrm>
              <a:off x="771525" y="3967163"/>
              <a:ext cx="3051175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3" name="Google Shape;153;p24"/>
            <p:cNvCxnSpPr/>
            <p:nvPr/>
          </p:nvCxnSpPr>
          <p:spPr>
            <a:xfrm>
              <a:off x="776288" y="2155825"/>
              <a:ext cx="0" cy="18161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4" name="Google Shape;154;p24"/>
            <p:cNvCxnSpPr/>
            <p:nvPr/>
          </p:nvCxnSpPr>
          <p:spPr>
            <a:xfrm>
              <a:off x="3816350" y="2151063"/>
              <a:ext cx="0" cy="1824037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5" name="Google Shape;155;p24"/>
            <p:cNvCxnSpPr/>
            <p:nvPr/>
          </p:nvCxnSpPr>
          <p:spPr>
            <a:xfrm>
              <a:off x="776288" y="2765425"/>
              <a:ext cx="2427287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6" name="Google Shape;156;p24"/>
            <p:cNvCxnSpPr/>
            <p:nvPr/>
          </p:nvCxnSpPr>
          <p:spPr>
            <a:xfrm rot="10800000">
              <a:off x="1379538" y="3373438"/>
              <a:ext cx="2436812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57" name="Google Shape;157;p2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827088" y="2155825"/>
              <a:ext cx="523875" cy="60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2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493838" y="2894013"/>
              <a:ext cx="349250" cy="3508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9" name="Google Shape;159;p24"/>
          <p:cNvSpPr txBox="1"/>
          <p:nvPr/>
        </p:nvSpPr>
        <p:spPr>
          <a:xfrm>
            <a:off x="4128969" y="4190271"/>
            <a:ext cx="57804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(2,4)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Giving Instructions (1/3)</a:t>
            </a:r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>
            <a:off x="217607" y="1347484"/>
            <a:ext cx="5034524" cy="3012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445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US" sz="2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Goal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move </a:t>
            </a:r>
            <a:r>
              <a:rPr lang="en-US" sz="22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2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from starting position to destination by giving her a list of instructions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44500" marR="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US" sz="22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2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only knows how to “move forward </a:t>
            </a:r>
            <a:r>
              <a:rPr lang="en-US" sz="22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steps” and “turn right”</a:t>
            </a:r>
            <a:endParaRPr sz="7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44500" marR="0" lvl="0" indent="-342900" algn="l" rtl="0">
              <a:lnSpc>
                <a:spcPct val="156363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instructions should be given? </a:t>
            </a:r>
            <a:endParaRPr sz="2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5"/>
          <p:cNvSpPr txBox="1"/>
          <p:nvPr/>
        </p:nvSpPr>
        <p:spPr>
          <a:xfrm>
            <a:off x="4822825" y="4065588"/>
            <a:ext cx="290513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7" name="Google Shape;167;p25"/>
          <p:cNvGrpSpPr/>
          <p:nvPr/>
        </p:nvGrpSpPr>
        <p:grpSpPr>
          <a:xfrm>
            <a:off x="5383085" y="1578578"/>
            <a:ext cx="3365500" cy="2233612"/>
            <a:chOff x="5161519" y="1763929"/>
            <a:chExt cx="3365500" cy="2233612"/>
          </a:xfrm>
        </p:grpSpPr>
        <p:cxnSp>
          <p:nvCxnSpPr>
            <p:cNvPr id="168" name="Google Shape;168;p25"/>
            <p:cNvCxnSpPr/>
            <p:nvPr/>
          </p:nvCxnSpPr>
          <p:spPr>
            <a:xfrm flipH="1">
              <a:off x="5450444" y="2130425"/>
              <a:ext cx="5451" cy="1819834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69" name="Google Shape;169;p25"/>
            <p:cNvGrpSpPr/>
            <p:nvPr/>
          </p:nvGrpSpPr>
          <p:grpSpPr>
            <a:xfrm>
              <a:off x="5161519" y="1763929"/>
              <a:ext cx="3365500" cy="2233612"/>
              <a:chOff x="5210948" y="1714501"/>
              <a:chExt cx="3365500" cy="2233612"/>
            </a:xfrm>
          </p:grpSpPr>
          <p:sp>
            <p:nvSpPr>
              <p:cNvPr id="170" name="Google Shape;170;p25"/>
              <p:cNvSpPr txBox="1"/>
              <p:nvPr/>
            </p:nvSpPr>
            <p:spPr>
              <a:xfrm>
                <a:off x="6887348" y="1714501"/>
                <a:ext cx="288925" cy="3032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71" name="Google Shape;171;p25"/>
              <p:cNvGrpSpPr/>
              <p:nvPr/>
            </p:nvGrpSpPr>
            <p:grpSpPr>
              <a:xfrm>
                <a:off x="5210948" y="1714501"/>
                <a:ext cx="3365500" cy="2233612"/>
                <a:chOff x="5124450" y="1763370"/>
                <a:chExt cx="3365500" cy="2233612"/>
              </a:xfrm>
            </p:grpSpPr>
            <p:sp>
              <p:nvSpPr>
                <p:cNvPr id="172" name="Google Shape;172;p25"/>
                <p:cNvSpPr txBox="1"/>
                <p:nvPr/>
              </p:nvSpPr>
              <p:spPr>
                <a:xfrm>
                  <a:off x="5619750" y="1763370"/>
                  <a:ext cx="288925" cy="30321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0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3" name="Google Shape;173;p25"/>
                <p:cNvSpPr txBox="1"/>
                <p:nvPr/>
              </p:nvSpPr>
              <p:spPr>
                <a:xfrm>
                  <a:off x="6191250" y="1763370"/>
                  <a:ext cx="288925" cy="30321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4" name="Google Shape;174;p25"/>
                <p:cNvSpPr txBox="1"/>
                <p:nvPr/>
              </p:nvSpPr>
              <p:spPr>
                <a:xfrm>
                  <a:off x="7410450" y="1763370"/>
                  <a:ext cx="288925" cy="30321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5" name="Google Shape;175;p25"/>
                <p:cNvSpPr txBox="1"/>
                <p:nvPr/>
              </p:nvSpPr>
              <p:spPr>
                <a:xfrm>
                  <a:off x="8020050" y="1763370"/>
                  <a:ext cx="288925" cy="30321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" name="Google Shape;176;p25"/>
                <p:cNvSpPr txBox="1"/>
                <p:nvPr/>
              </p:nvSpPr>
              <p:spPr>
                <a:xfrm>
                  <a:off x="5124450" y="2285657"/>
                  <a:ext cx="288925" cy="30321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0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" name="Google Shape;177;p25"/>
                <p:cNvSpPr txBox="1"/>
                <p:nvPr/>
              </p:nvSpPr>
              <p:spPr>
                <a:xfrm>
                  <a:off x="5124450" y="2898432"/>
                  <a:ext cx="288925" cy="30321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8" name="Google Shape;178;p25"/>
                <p:cNvSpPr txBox="1"/>
                <p:nvPr/>
              </p:nvSpPr>
              <p:spPr>
                <a:xfrm>
                  <a:off x="5124450" y="3512795"/>
                  <a:ext cx="288925" cy="3016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pic>
              <p:nvPicPr>
                <p:cNvPr id="179" name="Google Shape;179;p25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5413375" y="2130082"/>
                  <a:ext cx="3076575" cy="18669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180" name="Google Shape;180;p25"/>
                <p:cNvCxnSpPr/>
                <p:nvPr/>
              </p:nvCxnSpPr>
              <p:spPr>
                <a:xfrm rot="10800000" flipH="1">
                  <a:off x="5413375" y="2130425"/>
                  <a:ext cx="3070225" cy="12357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181" name="Google Shape;181;p25"/>
                <p:cNvCxnSpPr/>
                <p:nvPr/>
              </p:nvCxnSpPr>
              <p:spPr>
                <a:xfrm>
                  <a:off x="5413375" y="3949700"/>
                  <a:ext cx="3076575" cy="442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182" name="Google Shape;182;p25"/>
                <p:cNvCxnSpPr/>
                <p:nvPr/>
              </p:nvCxnSpPr>
              <p:spPr>
                <a:xfrm>
                  <a:off x="8483600" y="2127250"/>
                  <a:ext cx="0" cy="182245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183" name="Google Shape;183;p25"/>
                <p:cNvCxnSpPr/>
                <p:nvPr/>
              </p:nvCxnSpPr>
              <p:spPr>
                <a:xfrm>
                  <a:off x="5443538" y="2741613"/>
                  <a:ext cx="2428875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184" name="Google Shape;184;p25"/>
                <p:cNvCxnSpPr/>
                <p:nvPr/>
              </p:nvCxnSpPr>
              <p:spPr>
                <a:xfrm rot="10800000">
                  <a:off x="6046788" y="3349625"/>
                  <a:ext cx="2436812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pic>
              <p:nvPicPr>
                <p:cNvPr id="185" name="Google Shape;185;p25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 flipH="1">
                  <a:off x="5494338" y="2142782"/>
                  <a:ext cx="523875" cy="61118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86" name="Google Shape;186;p25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/>
                <a:stretch/>
              </p:blipFill>
              <p:spPr>
                <a:xfrm>
                  <a:off x="6161088" y="2882557"/>
                  <a:ext cx="350837" cy="35083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>
            <a:spLocks noGrp="1"/>
          </p:cNvSpPr>
          <p:nvPr>
            <p:ph type="title"/>
          </p:nvPr>
        </p:nvSpPr>
        <p:spPr>
          <a:xfrm>
            <a:off x="457200" y="386547"/>
            <a:ext cx="8229600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>
                <a:latin typeface="Arial"/>
                <a:ea typeface="Arial"/>
                <a:cs typeface="Arial"/>
                <a:sym typeface="Arial"/>
              </a:rPr>
              <a:t>Giving Instructions (2/3)</a:t>
            </a:r>
            <a:endParaRPr/>
          </a:p>
        </p:txBody>
      </p:sp>
      <p:sp>
        <p:nvSpPr>
          <p:cNvPr id="192" name="Google Shape;192;p26"/>
          <p:cNvSpPr txBox="1"/>
          <p:nvPr/>
        </p:nvSpPr>
        <p:spPr>
          <a:xfrm>
            <a:off x="5641976" y="1727611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6"/>
          <p:cNvSpPr txBox="1"/>
          <p:nvPr/>
        </p:nvSpPr>
        <p:spPr>
          <a:xfrm>
            <a:off x="6213476" y="1727611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6"/>
          <p:cNvSpPr txBox="1"/>
          <p:nvPr/>
        </p:nvSpPr>
        <p:spPr>
          <a:xfrm>
            <a:off x="6823076" y="1727611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6"/>
          <p:cNvSpPr txBox="1"/>
          <p:nvPr/>
        </p:nvSpPr>
        <p:spPr>
          <a:xfrm>
            <a:off x="7432676" y="1727611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6"/>
          <p:cNvSpPr txBox="1"/>
          <p:nvPr/>
        </p:nvSpPr>
        <p:spPr>
          <a:xfrm>
            <a:off x="8042276" y="1727611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6"/>
          <p:cNvSpPr txBox="1"/>
          <p:nvPr/>
        </p:nvSpPr>
        <p:spPr>
          <a:xfrm>
            <a:off x="5146676" y="2249898"/>
            <a:ext cx="288925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6"/>
          <p:cNvSpPr txBox="1"/>
          <p:nvPr/>
        </p:nvSpPr>
        <p:spPr>
          <a:xfrm>
            <a:off x="5146676" y="2862673"/>
            <a:ext cx="288925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6"/>
          <p:cNvSpPr txBox="1"/>
          <p:nvPr/>
        </p:nvSpPr>
        <p:spPr>
          <a:xfrm>
            <a:off x="5146676" y="3475448"/>
            <a:ext cx="288925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/>
          <p:nvPr/>
        </p:nvSpPr>
        <p:spPr>
          <a:xfrm>
            <a:off x="4857751" y="3827185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48301" y="2081623"/>
            <a:ext cx="3076575" cy="1866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2" name="Google Shape;202;p26"/>
          <p:cNvCxnSpPr/>
          <p:nvPr/>
        </p:nvCxnSpPr>
        <p:spPr>
          <a:xfrm>
            <a:off x="5454651" y="2107023"/>
            <a:ext cx="30511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3" name="Google Shape;203;p26"/>
          <p:cNvCxnSpPr/>
          <p:nvPr/>
        </p:nvCxnSpPr>
        <p:spPr>
          <a:xfrm>
            <a:off x="5461001" y="3918361"/>
            <a:ext cx="30511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4" name="Google Shape;204;p26"/>
          <p:cNvCxnSpPr/>
          <p:nvPr/>
        </p:nvCxnSpPr>
        <p:spPr>
          <a:xfrm>
            <a:off x="5465764" y="2107023"/>
            <a:ext cx="0" cy="1817688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5" name="Google Shape;205;p26"/>
          <p:cNvCxnSpPr/>
          <p:nvPr/>
        </p:nvCxnSpPr>
        <p:spPr>
          <a:xfrm>
            <a:off x="8505826" y="2102261"/>
            <a:ext cx="0" cy="1824037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6" name="Google Shape;206;p26"/>
          <p:cNvCxnSpPr/>
          <p:nvPr/>
        </p:nvCxnSpPr>
        <p:spPr>
          <a:xfrm>
            <a:off x="5465764" y="2716623"/>
            <a:ext cx="242728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Google Shape;207;p26"/>
          <p:cNvCxnSpPr/>
          <p:nvPr/>
        </p:nvCxnSpPr>
        <p:spPr>
          <a:xfrm rot="10800000">
            <a:off x="6069014" y="3326223"/>
            <a:ext cx="243681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08" name="Google Shape;208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5516564" y="2107023"/>
            <a:ext cx="523875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83314" y="2846798"/>
            <a:ext cx="350837" cy="34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6"/>
          <p:cNvSpPr txBox="1"/>
          <p:nvPr/>
        </p:nvSpPr>
        <p:spPr>
          <a:xfrm>
            <a:off x="457201" y="1817153"/>
            <a:ext cx="398462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1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“Move forward 4 steps.”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6"/>
          <p:cNvSpPr txBox="1"/>
          <p:nvPr/>
        </p:nvSpPr>
        <p:spPr>
          <a:xfrm>
            <a:off x="457201" y="2263751"/>
            <a:ext cx="398462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1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“Turn right.”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6"/>
          <p:cNvSpPr txBox="1"/>
          <p:nvPr/>
        </p:nvSpPr>
        <p:spPr>
          <a:xfrm>
            <a:off x="457201" y="2707679"/>
            <a:ext cx="398462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1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“Move forward 1 step.”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6"/>
          <p:cNvSpPr txBox="1"/>
          <p:nvPr/>
        </p:nvSpPr>
        <p:spPr>
          <a:xfrm>
            <a:off x="457201" y="3143934"/>
            <a:ext cx="3986212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1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“Turn right.”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457200" y="3576429"/>
            <a:ext cx="398462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1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“Move forward 3 steps.”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6126164" y="2107023"/>
            <a:ext cx="523875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6735764" y="2107023"/>
            <a:ext cx="523875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7345364" y="2107023"/>
            <a:ext cx="523875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7954964" y="2107023"/>
            <a:ext cx="523875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 flipH="1">
            <a:off x="7924007" y="2093530"/>
            <a:ext cx="525463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 flipH="1">
            <a:off x="7954963" y="2716624"/>
            <a:ext cx="523875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7924801" y="2707098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7323139" y="2707098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6799264" y="2747557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6091239" y="2707098"/>
            <a:ext cx="523875" cy="611188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6"/>
          <p:cNvSpPr/>
          <p:nvPr/>
        </p:nvSpPr>
        <p:spPr>
          <a:xfrm>
            <a:off x="677862" y="1098665"/>
            <a:ext cx="6570664" cy="584775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Note: samBot moves in the direction her outstretched arm is pointing. Yes, she can move sideways and upside down in this 2D world!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500"/>
                            </p:stCondLst>
                            <p:childTnLst>
                              <p:par>
                                <p:cTn id="1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000"/>
                            </p:stCondLst>
                            <p:childTnLst>
                              <p:par>
                                <p:cTn id="10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500"/>
                            </p:stCondLst>
                            <p:childTnLst>
                              <p:par>
                                <p:cTn id="1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Giving Instructions (3/3)</a:t>
            </a:r>
            <a:endParaRPr/>
          </a:p>
        </p:txBody>
      </p:sp>
      <p:sp>
        <p:nvSpPr>
          <p:cNvPr id="231" name="Google Shape;231;p27"/>
          <p:cNvSpPr txBox="1">
            <a:spLocks noGrp="1"/>
          </p:cNvSpPr>
          <p:nvPr>
            <p:ph type="body" idx="1"/>
          </p:nvPr>
        </p:nvSpPr>
        <p:spPr>
          <a:xfrm>
            <a:off x="258609" y="1695908"/>
            <a:ext cx="4521200" cy="213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318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US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Instructions have to be given in a language </a:t>
            </a:r>
            <a:r>
              <a:rPr lang="en-US" sz="22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2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knows</a:t>
            </a:r>
            <a:endParaRPr/>
          </a:p>
          <a:p>
            <a:pPr marL="4318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US"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That’s where Java comes in!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18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US"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Java, give instructions to an object by </a:t>
            </a:r>
            <a:r>
              <a:rPr lang="en-US" sz="2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giving it commands</a:t>
            </a:r>
            <a:endParaRPr sz="2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7"/>
          <p:cNvSpPr txBox="1"/>
          <p:nvPr/>
        </p:nvSpPr>
        <p:spPr>
          <a:xfrm>
            <a:off x="5592608" y="1550145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7"/>
          <p:cNvSpPr txBox="1"/>
          <p:nvPr/>
        </p:nvSpPr>
        <p:spPr>
          <a:xfrm>
            <a:off x="6164108" y="1550145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7"/>
          <p:cNvSpPr txBox="1"/>
          <p:nvPr/>
        </p:nvSpPr>
        <p:spPr>
          <a:xfrm>
            <a:off x="6773708" y="1550145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7"/>
          <p:cNvSpPr txBox="1"/>
          <p:nvPr/>
        </p:nvSpPr>
        <p:spPr>
          <a:xfrm>
            <a:off x="7383308" y="1550145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7"/>
          <p:cNvSpPr txBox="1"/>
          <p:nvPr/>
        </p:nvSpPr>
        <p:spPr>
          <a:xfrm>
            <a:off x="7992908" y="1550145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7"/>
          <p:cNvSpPr txBox="1"/>
          <p:nvPr/>
        </p:nvSpPr>
        <p:spPr>
          <a:xfrm>
            <a:off x="5097308" y="2072432"/>
            <a:ext cx="288925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7"/>
          <p:cNvSpPr txBox="1"/>
          <p:nvPr/>
        </p:nvSpPr>
        <p:spPr>
          <a:xfrm>
            <a:off x="5097308" y="2685207"/>
            <a:ext cx="288925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7"/>
          <p:cNvSpPr txBox="1"/>
          <p:nvPr/>
        </p:nvSpPr>
        <p:spPr>
          <a:xfrm>
            <a:off x="5097308" y="3297982"/>
            <a:ext cx="288925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7"/>
          <p:cNvSpPr txBox="1"/>
          <p:nvPr/>
        </p:nvSpPr>
        <p:spPr>
          <a:xfrm>
            <a:off x="4883150" y="4062413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" name="Google Shape;241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8933" y="1904157"/>
            <a:ext cx="3076575" cy="1866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2" name="Google Shape;242;p27"/>
          <p:cNvCxnSpPr/>
          <p:nvPr/>
        </p:nvCxnSpPr>
        <p:spPr>
          <a:xfrm>
            <a:off x="5405283" y="1929557"/>
            <a:ext cx="30511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3" name="Google Shape;243;p27"/>
          <p:cNvCxnSpPr/>
          <p:nvPr/>
        </p:nvCxnSpPr>
        <p:spPr>
          <a:xfrm>
            <a:off x="5411633" y="3740895"/>
            <a:ext cx="30511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4" name="Google Shape;244;p27"/>
          <p:cNvCxnSpPr/>
          <p:nvPr/>
        </p:nvCxnSpPr>
        <p:spPr>
          <a:xfrm>
            <a:off x="5416396" y="1929557"/>
            <a:ext cx="0" cy="1817688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5" name="Google Shape;245;p27"/>
          <p:cNvCxnSpPr/>
          <p:nvPr/>
        </p:nvCxnSpPr>
        <p:spPr>
          <a:xfrm>
            <a:off x="8456458" y="1924795"/>
            <a:ext cx="0" cy="1824037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6" name="Google Shape;246;p27"/>
          <p:cNvCxnSpPr/>
          <p:nvPr/>
        </p:nvCxnSpPr>
        <p:spPr>
          <a:xfrm>
            <a:off x="5416396" y="2539157"/>
            <a:ext cx="242728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7" name="Google Shape;247;p27"/>
          <p:cNvCxnSpPr/>
          <p:nvPr/>
        </p:nvCxnSpPr>
        <p:spPr>
          <a:xfrm rot="10800000">
            <a:off x="6019646" y="3148757"/>
            <a:ext cx="243681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48" name="Google Shape;248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33946" y="2669332"/>
            <a:ext cx="350837" cy="34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 flipH="1">
            <a:off x="6041871" y="2529632"/>
            <a:ext cx="523875" cy="611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>
            <a:spLocks noGrp="1"/>
          </p:cNvSpPr>
          <p:nvPr>
            <p:ph type="title"/>
          </p:nvPr>
        </p:nvSpPr>
        <p:spPr>
          <a:xfrm>
            <a:off x="260350" y="478880"/>
            <a:ext cx="8931223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600" b="1">
                <a:latin typeface="Arial"/>
                <a:ea typeface="Arial"/>
                <a:cs typeface="Arial"/>
                <a:sym typeface="Arial"/>
              </a:rPr>
              <a:t>“Calling Methods”: Giving Commands in Java (1/2)</a:t>
            </a:r>
            <a:endParaRPr/>
          </a:p>
        </p:txBody>
      </p:sp>
      <p:sp>
        <p:nvSpPr>
          <p:cNvPr id="255" name="Google Shape;255;p28"/>
          <p:cNvSpPr txBox="1">
            <a:spLocks noGrp="1"/>
          </p:cNvSpPr>
          <p:nvPr>
            <p:ph type="body" idx="1"/>
          </p:nvPr>
        </p:nvSpPr>
        <p:spPr>
          <a:xfrm>
            <a:off x="457200" y="1150720"/>
            <a:ext cx="8229600" cy="3780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4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 only handle commands she knows how to respond to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These responses are called 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methods! </a:t>
            </a:r>
            <a:endParaRPr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o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“method” is short for “method for responding to a command”. Therefore, whenever </a:t>
            </a:r>
            <a:r>
              <a:rPr lang="en-US" sz="18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gets a command, she can respond by utilizing a method. </a:t>
            </a:r>
            <a:endParaRPr sz="1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Objects cooperate by giving each other commands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o"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caller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 object giving the command</a:t>
            </a:r>
            <a:endParaRPr sz="1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o"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receiver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 object receiving the command</a:t>
            </a:r>
            <a:endParaRPr sz="1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"/>
          <p:cNvSpPr txBox="1">
            <a:spLocks noGrp="1"/>
          </p:cNvSpPr>
          <p:nvPr>
            <p:ph type="body" idx="1"/>
          </p:nvPr>
        </p:nvSpPr>
        <p:spPr>
          <a:xfrm>
            <a:off x="457200" y="1150722"/>
            <a:ext cx="8380413" cy="1543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0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already has one method for “move forward </a:t>
            </a:r>
            <a:r>
              <a:rPr lang="en-US" sz="20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steps” and another method for “turn right”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44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we send a command to </a:t>
            </a:r>
            <a:r>
              <a:rPr lang="en-US" sz="20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0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“move forward” or “turn right” in Java, we are </a:t>
            </a: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calling a method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 sz="20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29"/>
          <p:cNvSpPr txBox="1">
            <a:spLocks noGrp="1"/>
          </p:cNvSpPr>
          <p:nvPr>
            <p:ph type="title"/>
          </p:nvPr>
        </p:nvSpPr>
        <p:spPr>
          <a:xfrm>
            <a:off x="214313" y="478880"/>
            <a:ext cx="8883383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600" b="1">
                <a:latin typeface="Arial"/>
                <a:ea typeface="Arial"/>
                <a:cs typeface="Arial"/>
                <a:sym typeface="Arial"/>
              </a:rPr>
              <a:t>“Calling Methods”: Giving Commands in Java (2/2)</a:t>
            </a:r>
            <a:endParaRPr/>
          </a:p>
        </p:txBody>
      </p:sp>
      <p:pic>
        <p:nvPicPr>
          <p:cNvPr id="262" name="Google Shape;26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988050" y="3754438"/>
            <a:ext cx="1076325" cy="125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9"/>
          <p:cNvPicPr preferRelativeResize="0"/>
          <p:nvPr/>
        </p:nvPicPr>
        <p:blipFill rotWithShape="1">
          <a:blip r:embed="rId4">
            <a:alphaModFix/>
          </a:blip>
          <a:srcRect t="28123" r="31379"/>
          <a:stretch/>
        </p:blipFill>
        <p:spPr>
          <a:xfrm>
            <a:off x="2378075" y="3452813"/>
            <a:ext cx="1352550" cy="1557337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9"/>
          <p:cNvSpPr/>
          <p:nvPr/>
        </p:nvSpPr>
        <p:spPr>
          <a:xfrm>
            <a:off x="3028950" y="2806700"/>
            <a:ext cx="1868488" cy="760413"/>
          </a:xfrm>
          <a:prstGeom prst="wedgeRoundRectCallout">
            <a:avLst>
              <a:gd name="adj1" fmla="val -37671"/>
              <a:gd name="adj2" fmla="val 71236"/>
              <a:gd name="adj3" fmla="val 16667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9"/>
          <p:cNvSpPr txBox="1"/>
          <p:nvPr/>
        </p:nvSpPr>
        <p:spPr>
          <a:xfrm>
            <a:off x="3024188" y="2859480"/>
            <a:ext cx="1797050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Hey samBot, turn right!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9"/>
          <p:cNvSpPr txBox="1"/>
          <p:nvPr/>
        </p:nvSpPr>
        <p:spPr>
          <a:xfrm>
            <a:off x="1201737" y="4116388"/>
            <a:ext cx="892175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caller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9"/>
          <p:cNvSpPr txBox="1"/>
          <p:nvPr/>
        </p:nvSpPr>
        <p:spPr>
          <a:xfrm>
            <a:off x="7472363" y="4116388"/>
            <a:ext cx="172085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receiver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29"/>
          <p:cNvCxnSpPr/>
          <p:nvPr/>
        </p:nvCxnSpPr>
        <p:spPr>
          <a:xfrm>
            <a:off x="1966913" y="4370388"/>
            <a:ext cx="461962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cxnSp>
        <p:nvCxnSpPr>
          <p:cNvPr id="269" name="Google Shape;269;p29"/>
          <p:cNvCxnSpPr/>
          <p:nvPr/>
        </p:nvCxnSpPr>
        <p:spPr>
          <a:xfrm rot="10800000">
            <a:off x="7143750" y="4370388"/>
            <a:ext cx="3810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cxnSp>
        <p:nvCxnSpPr>
          <p:cNvPr id="270" name="Google Shape;270;p29"/>
          <p:cNvCxnSpPr/>
          <p:nvPr/>
        </p:nvCxnSpPr>
        <p:spPr>
          <a:xfrm rot="10800000">
            <a:off x="4946650" y="3157538"/>
            <a:ext cx="3810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271" name="Google Shape;271;p29"/>
          <p:cNvSpPr txBox="1"/>
          <p:nvPr/>
        </p:nvSpPr>
        <p:spPr>
          <a:xfrm>
            <a:off x="5289550" y="2919413"/>
            <a:ext cx="3309938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method call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(command passed from caller to receiver)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 flipH="1">
            <a:off x="5987256" y="3677444"/>
            <a:ext cx="1077913" cy="125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Turning samBot right</a:t>
            </a:r>
            <a:endParaRPr/>
          </a:p>
        </p:txBody>
      </p:sp>
      <p:sp>
        <p:nvSpPr>
          <p:cNvPr id="278" name="Google Shape;278;p30"/>
          <p:cNvSpPr txBox="1">
            <a:spLocks noGrp="1"/>
          </p:cNvSpPr>
          <p:nvPr>
            <p:ph type="body" idx="1"/>
          </p:nvPr>
        </p:nvSpPr>
        <p:spPr>
          <a:xfrm>
            <a:off x="457200" y="881609"/>
            <a:ext cx="8229600" cy="3980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000">
                <a:solidFill>
                  <a:schemeClr val="dk1"/>
                </a:solidFill>
              </a:rPr>
              <a:t>’s</a:t>
            </a:r>
            <a:r>
              <a:rPr lang="en-US" sz="2000">
                <a:solidFill>
                  <a:srgbClr val="0000FF"/>
                </a:solidFill>
              </a:rPr>
              <a:t> </a:t>
            </a:r>
            <a:r>
              <a:rPr lang="en-US" sz="2000">
                <a:solidFill>
                  <a:schemeClr val="dk1"/>
                </a:solidFill>
              </a:rPr>
              <a:t>“turn right” method is called 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turnRight</a:t>
            </a:r>
            <a:endParaRPr sz="20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191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</a:rPr>
              <a:t>To call the 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turnRight</a:t>
            </a:r>
            <a:r>
              <a:rPr lang="en-US" sz="2000">
                <a:solidFill>
                  <a:srgbClr val="0000FF"/>
                </a:solidFill>
              </a:rPr>
              <a:t> </a:t>
            </a:r>
            <a:r>
              <a:rPr lang="en-US" sz="2000">
                <a:solidFill>
                  <a:schemeClr val="dk1"/>
                </a:solidFill>
              </a:rPr>
              <a:t>method on 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000">
                <a:solidFill>
                  <a:schemeClr val="dk1"/>
                </a:solidFill>
              </a:rPr>
              <a:t>:</a:t>
            </a:r>
            <a:endParaRPr sz="2000">
              <a:solidFill>
                <a:schemeClr val="dk1"/>
              </a:solidFill>
            </a:endParaRPr>
          </a:p>
          <a:p>
            <a:pPr marL="76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samBot.turnRight();</a:t>
            </a:r>
            <a:endParaRPr/>
          </a:p>
          <a:p>
            <a:pPr marL="4191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</a:rPr>
              <a:t>To call methods on 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000">
                <a:solidFill>
                  <a:srgbClr val="0000FF"/>
                </a:solidFill>
              </a:rPr>
              <a:t> </a:t>
            </a:r>
            <a:r>
              <a:rPr lang="en-US" sz="2000">
                <a:solidFill>
                  <a:schemeClr val="dk1"/>
                </a:solidFill>
              </a:rPr>
              <a:t>in Java, need to address her by name!</a:t>
            </a:r>
            <a:endParaRPr sz="2000">
              <a:solidFill>
                <a:schemeClr val="dk1"/>
              </a:solidFill>
            </a:endParaRPr>
          </a:p>
          <a:p>
            <a:pPr marL="4191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</a:rPr>
              <a:t>Every command to 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000">
                <a:solidFill>
                  <a:srgbClr val="0000FF"/>
                </a:solidFill>
              </a:rPr>
              <a:t> </a:t>
            </a:r>
            <a:r>
              <a:rPr lang="en-US" sz="2000">
                <a:solidFill>
                  <a:schemeClr val="dk1"/>
                </a:solidFill>
              </a:rPr>
              <a:t>takes the form:</a:t>
            </a:r>
            <a:endParaRPr/>
          </a:p>
          <a:p>
            <a:pPr marL="419100" lvl="0" indent="-2730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chemeClr val="dk1"/>
              </a:solidFill>
            </a:endParaRPr>
          </a:p>
          <a:p>
            <a:pPr marL="76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en-US" sz="2000">
                <a:solidFill>
                  <a:srgbClr val="0C00CE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samBot.&lt;method name(…)&gt;;</a:t>
            </a:r>
            <a:endParaRPr sz="20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19100" lvl="0" indent="-215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191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are those parentheses at the end of the method for?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0"/>
          <p:cNvSpPr txBox="1"/>
          <p:nvPr/>
        </p:nvSpPr>
        <p:spPr>
          <a:xfrm>
            <a:off x="5869968" y="2876618"/>
            <a:ext cx="2451837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You can substitute  anything in &lt; &gt;!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0" name="Google Shape;280;p30"/>
          <p:cNvCxnSpPr>
            <a:stCxn id="279" idx="1"/>
          </p:cNvCxnSpPr>
          <p:nvPr/>
        </p:nvCxnSpPr>
        <p:spPr>
          <a:xfrm flipH="1">
            <a:off x="5633868" y="3230546"/>
            <a:ext cx="236100" cy="3363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281" name="Google Shape;281;p30"/>
          <p:cNvSpPr txBox="1"/>
          <p:nvPr/>
        </p:nvSpPr>
        <p:spPr>
          <a:xfrm>
            <a:off x="6280388" y="3528195"/>
            <a:ext cx="2719451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r>
              <a:rPr lang="en-US" sz="17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ends Java statement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2" name="Google Shape;282;p30"/>
          <p:cNvCxnSpPr>
            <a:stCxn id="281" idx="1"/>
          </p:cNvCxnSpPr>
          <p:nvPr/>
        </p:nvCxnSpPr>
        <p:spPr>
          <a:xfrm rot="10800000">
            <a:off x="5869988" y="3715601"/>
            <a:ext cx="410400" cy="588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cxnSp>
        <p:nvCxnSpPr>
          <p:cNvPr id="283" name="Google Shape;283;p30"/>
          <p:cNvCxnSpPr/>
          <p:nvPr/>
        </p:nvCxnSpPr>
        <p:spPr>
          <a:xfrm rot="10800000" flipH="1">
            <a:off x="4540469" y="3886200"/>
            <a:ext cx="717331" cy="465083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284" name="Google Shape;284;p30"/>
          <p:cNvSpPr txBox="1"/>
          <p:nvPr/>
        </p:nvSpPr>
        <p:spPr>
          <a:xfrm>
            <a:off x="6357413" y="268723"/>
            <a:ext cx="2565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Names don’t have spaces!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Style guide has capitalization conventions, e.g., camelCase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5" name="Google Shape;285;p30"/>
          <p:cNvCxnSpPr/>
          <p:nvPr/>
        </p:nvCxnSpPr>
        <p:spPr>
          <a:xfrm flipH="1">
            <a:off x="6540667" y="1007346"/>
            <a:ext cx="584200" cy="19900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Moving samBot forward</a:t>
            </a:r>
            <a:endParaRPr/>
          </a:p>
        </p:txBody>
      </p:sp>
      <p:sp>
        <p:nvSpPr>
          <p:cNvPr id="291" name="Google Shape;291;p3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8229600" cy="254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445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</a:rPr>
              <a:t>Remember: when telling 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000">
                <a:solidFill>
                  <a:srgbClr val="0000FF"/>
                </a:solidFill>
              </a:rPr>
              <a:t> </a:t>
            </a:r>
            <a:r>
              <a:rPr lang="en-US" sz="2000">
                <a:solidFill>
                  <a:schemeClr val="dk1"/>
                </a:solidFill>
              </a:rPr>
              <a:t>to move forward, you need to tell her how many steps to move</a:t>
            </a:r>
            <a:endParaRPr sz="2000">
              <a:solidFill>
                <a:schemeClr val="dk1"/>
              </a:solidFill>
            </a:endParaRPr>
          </a:p>
          <a:p>
            <a:pPr marL="4445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’s</a:t>
            </a:r>
            <a:r>
              <a:rPr lang="en-US" sz="2000"/>
              <a:t> “move </a:t>
            </a:r>
            <a:r>
              <a:rPr lang="en-US" sz="2000">
                <a:solidFill>
                  <a:schemeClr val="dk1"/>
                </a:solidFill>
              </a:rPr>
              <a:t>forward” method is named 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moveForward</a:t>
            </a:r>
            <a:endParaRPr sz="240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445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</a:rPr>
              <a:t>To </a:t>
            </a:r>
            <a:r>
              <a:rPr lang="en-US" sz="2000" b="1">
                <a:solidFill>
                  <a:schemeClr val="dk1"/>
                </a:solidFill>
              </a:rPr>
              <a:t>call</a:t>
            </a:r>
            <a:r>
              <a:rPr lang="en-US" sz="2000">
                <a:solidFill>
                  <a:schemeClr val="dk1"/>
                </a:solidFill>
              </a:rPr>
              <a:t> this method in Java:</a:t>
            </a:r>
            <a:endParaRPr sz="200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>
                <a:solidFill>
                  <a:srgbClr val="0C00CE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samBot.moveForward(</a:t>
            </a:r>
            <a:r>
              <a:rPr lang="en-US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&lt;number of steps&gt;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/>
          </a:p>
          <a:p>
            <a:pPr marL="800100" lvl="0" indent="-2159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2" name="Google Shape;292;p31"/>
          <p:cNvSpPr txBox="1"/>
          <p:nvPr/>
        </p:nvSpPr>
        <p:spPr>
          <a:xfrm>
            <a:off x="465138" y="3502927"/>
            <a:ext cx="82296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means that if we want her to move forward 2 steps, we say: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samBot.moveForward(2);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Calling Methods: Important Points</a:t>
            </a:r>
            <a:endParaRPr/>
          </a:p>
        </p:txBody>
      </p:sp>
      <p:sp>
        <p:nvSpPr>
          <p:cNvPr id="298" name="Google Shape;298;p32"/>
          <p:cNvSpPr txBox="1">
            <a:spLocks noGrp="1"/>
          </p:cNvSpPr>
          <p:nvPr>
            <p:ph type="body" idx="1"/>
          </p:nvPr>
        </p:nvSpPr>
        <p:spPr>
          <a:xfrm>
            <a:off x="457200" y="1270257"/>
            <a:ext cx="8353425" cy="3842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1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Method calls in Java have parentheses after the method’s name</a:t>
            </a:r>
            <a:endParaRPr/>
          </a:p>
          <a:p>
            <a:pPr marL="4191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/>
              <a:t>In the </a:t>
            </a:r>
            <a:r>
              <a:rPr lang="en-US" sz="2000">
                <a:solidFill>
                  <a:srgbClr val="FF0000"/>
                </a:solidFill>
              </a:rPr>
              <a:t>definition</a:t>
            </a:r>
            <a:r>
              <a:rPr lang="en-US" sz="2000"/>
              <a:t> of the method, 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xtra pieces of information to be passed into the method are called </a:t>
            </a:r>
            <a:r>
              <a:rPr lang="en-US" sz="20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parameters</a:t>
            </a: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  <a:r>
              <a:rPr lang="en-US" sz="2000"/>
              <a:t>in the </a:t>
            </a:r>
            <a:r>
              <a:rPr lang="en-US" sz="2000">
                <a:solidFill>
                  <a:srgbClr val="FF0000"/>
                </a:solidFill>
              </a:rPr>
              <a:t>call</a:t>
            </a:r>
            <a:r>
              <a:rPr lang="en-US" sz="2000"/>
              <a:t> to the method, 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actual values passed in are called </a:t>
            </a:r>
            <a:r>
              <a:rPr lang="en-US" sz="20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arguments</a:t>
            </a:r>
            <a:endParaRPr/>
          </a:p>
          <a:p>
            <a:pPr marL="762000" marR="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Courier New"/>
              <a:buChar char="o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e.g. : in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defining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f(x), x is the parameter; in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calling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f(2), 2 is the argument</a:t>
            </a:r>
            <a:endParaRPr/>
          </a:p>
          <a:p>
            <a:pPr marL="762000" marR="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Courier New"/>
              <a:buChar char="o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on parameters and arguments next lecture!</a:t>
            </a:r>
            <a:endParaRPr/>
          </a:p>
          <a:p>
            <a:pPr marL="4191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the method needs any information, include it between the parentheses (e.g.,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samBot.moveForward(2);</a:t>
            </a: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4191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no extra information is needed, just leave the parentheses empty (e.g.,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samBot.turnRight();</a:t>
            </a: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3"/>
          <p:cNvSpPr txBox="1">
            <a:spLocks noGrp="1"/>
          </p:cNvSpPr>
          <p:nvPr>
            <p:ph type="title"/>
          </p:nvPr>
        </p:nvSpPr>
        <p:spPr>
          <a:xfrm>
            <a:off x="457200" y="406398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Guiding samBot in Java</a:t>
            </a:r>
            <a:endParaRPr/>
          </a:p>
        </p:txBody>
      </p:sp>
      <p:sp>
        <p:nvSpPr>
          <p:cNvPr id="304" name="Google Shape;304;p33"/>
          <p:cNvSpPr txBox="1">
            <a:spLocks noGrp="1"/>
          </p:cNvSpPr>
          <p:nvPr>
            <p:ph type="body" idx="1"/>
          </p:nvPr>
        </p:nvSpPr>
        <p:spPr>
          <a:xfrm>
            <a:off x="457200" y="1046163"/>
            <a:ext cx="4787900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2750" marR="0" lvl="0" indent="-28575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Tell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6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move forward 4 steps	</a:t>
            </a:r>
            <a:endParaRPr/>
          </a:p>
          <a:p>
            <a:pPr marL="412750" marR="0" lvl="0" indent="-28575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Tell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6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turn right 			</a:t>
            </a:r>
            <a:endParaRPr/>
          </a:p>
          <a:p>
            <a:pPr marL="412750" marR="0" lvl="0" indent="-28575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Tell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6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move forward 1 step</a:t>
            </a:r>
            <a:endParaRPr sz="16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12750" marR="0" lvl="0" indent="-28575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Tell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6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turn right 			</a:t>
            </a:r>
            <a:endParaRPr/>
          </a:p>
          <a:p>
            <a:pPr marL="412750" marR="0" lvl="0" indent="-28575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Tell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6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move forward 3 steps 	</a:t>
            </a:r>
            <a:endParaRPr sz="3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3"/>
          <p:cNvSpPr txBox="1"/>
          <p:nvPr/>
        </p:nvSpPr>
        <p:spPr>
          <a:xfrm>
            <a:off x="3355975" y="2708275"/>
            <a:ext cx="288925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33"/>
          <p:cNvSpPr txBox="1"/>
          <p:nvPr/>
        </p:nvSpPr>
        <p:spPr>
          <a:xfrm>
            <a:off x="3927475" y="2708275"/>
            <a:ext cx="288925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33"/>
          <p:cNvSpPr txBox="1"/>
          <p:nvPr/>
        </p:nvSpPr>
        <p:spPr>
          <a:xfrm>
            <a:off x="4537075" y="2708275"/>
            <a:ext cx="288925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3"/>
          <p:cNvSpPr txBox="1"/>
          <p:nvPr/>
        </p:nvSpPr>
        <p:spPr>
          <a:xfrm>
            <a:off x="5146675" y="2708275"/>
            <a:ext cx="288925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33"/>
          <p:cNvSpPr txBox="1"/>
          <p:nvPr/>
        </p:nvSpPr>
        <p:spPr>
          <a:xfrm>
            <a:off x="5756275" y="2708275"/>
            <a:ext cx="288925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3"/>
          <p:cNvSpPr txBox="1"/>
          <p:nvPr/>
        </p:nvSpPr>
        <p:spPr>
          <a:xfrm>
            <a:off x="2860675" y="3230563"/>
            <a:ext cx="290513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3"/>
          <p:cNvSpPr txBox="1"/>
          <p:nvPr/>
        </p:nvSpPr>
        <p:spPr>
          <a:xfrm>
            <a:off x="2860675" y="3843338"/>
            <a:ext cx="290513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33"/>
          <p:cNvSpPr txBox="1"/>
          <p:nvPr/>
        </p:nvSpPr>
        <p:spPr>
          <a:xfrm>
            <a:off x="2860675" y="4456113"/>
            <a:ext cx="290513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3"/>
          <p:cNvSpPr txBox="1"/>
          <p:nvPr/>
        </p:nvSpPr>
        <p:spPr>
          <a:xfrm>
            <a:off x="4149725" y="3349625"/>
            <a:ext cx="290513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4" name="Google Shape;314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51188" y="3074988"/>
            <a:ext cx="3076575" cy="1866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33"/>
          <p:cNvCxnSpPr/>
          <p:nvPr/>
        </p:nvCxnSpPr>
        <p:spPr>
          <a:xfrm>
            <a:off x="3168650" y="3087688"/>
            <a:ext cx="30511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6" name="Google Shape;316;p33"/>
          <p:cNvCxnSpPr/>
          <p:nvPr/>
        </p:nvCxnSpPr>
        <p:spPr>
          <a:xfrm>
            <a:off x="3176588" y="4899025"/>
            <a:ext cx="30511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7" name="Google Shape;317;p33"/>
          <p:cNvCxnSpPr/>
          <p:nvPr/>
        </p:nvCxnSpPr>
        <p:spPr>
          <a:xfrm>
            <a:off x="3179763" y="3086100"/>
            <a:ext cx="0" cy="1817688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8" name="Google Shape;318;p33"/>
          <p:cNvCxnSpPr/>
          <p:nvPr/>
        </p:nvCxnSpPr>
        <p:spPr>
          <a:xfrm>
            <a:off x="6219825" y="3082925"/>
            <a:ext cx="0" cy="1824038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9" name="Google Shape;319;p33"/>
          <p:cNvCxnSpPr/>
          <p:nvPr/>
        </p:nvCxnSpPr>
        <p:spPr>
          <a:xfrm>
            <a:off x="3179763" y="3697288"/>
            <a:ext cx="24288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0" name="Google Shape;320;p33"/>
          <p:cNvCxnSpPr/>
          <p:nvPr/>
        </p:nvCxnSpPr>
        <p:spPr>
          <a:xfrm rot="10800000">
            <a:off x="3783013" y="4305300"/>
            <a:ext cx="243681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21" name="Google Shape;321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3230563" y="3087688"/>
            <a:ext cx="523875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97313" y="3825875"/>
            <a:ext cx="350837" cy="350838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3"/>
          <p:cNvSpPr txBox="1"/>
          <p:nvPr/>
        </p:nvSpPr>
        <p:spPr>
          <a:xfrm>
            <a:off x="577850" y="3124200"/>
            <a:ext cx="1887538" cy="425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“pseudocode”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4" name="Google Shape;324;p33"/>
          <p:cNvCxnSpPr/>
          <p:nvPr/>
        </p:nvCxnSpPr>
        <p:spPr>
          <a:xfrm rot="10800000" flipH="1">
            <a:off x="1368425" y="2606675"/>
            <a:ext cx="244475" cy="593725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325" name="Google Shape;325;p33"/>
          <p:cNvSpPr txBox="1"/>
          <p:nvPr/>
        </p:nvSpPr>
        <p:spPr>
          <a:xfrm>
            <a:off x="6973888" y="3197225"/>
            <a:ext cx="1885950" cy="425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Java code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6" name="Google Shape;326;p33"/>
          <p:cNvCxnSpPr/>
          <p:nvPr/>
        </p:nvCxnSpPr>
        <p:spPr>
          <a:xfrm rot="10800000">
            <a:off x="7381875" y="2636838"/>
            <a:ext cx="153988" cy="636587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327" name="Google Shape;327;p33"/>
          <p:cNvSpPr txBox="1">
            <a:spLocks noGrp="1"/>
          </p:cNvSpPr>
          <p:nvPr>
            <p:ph type="body" idx="1"/>
          </p:nvPr>
        </p:nvSpPr>
        <p:spPr>
          <a:xfrm>
            <a:off x="4498975" y="1045598"/>
            <a:ext cx="4608513" cy="2062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marR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	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samBot.moveForward(4);</a:t>
            </a:r>
            <a:endParaRPr/>
          </a:p>
          <a:p>
            <a:pPr marL="127000" marR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	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samBot.turnRight();</a:t>
            </a:r>
            <a:endParaRPr/>
          </a:p>
          <a:p>
            <a:pPr marL="127000" marR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→  </a:t>
            </a:r>
            <a:r>
              <a:rPr lang="en-US" sz="900">
                <a:solidFill>
                  <a:schemeClr val="dk1"/>
                </a:solidFill>
              </a:rPr>
              <a:t>              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samBot.moveForward(1); </a:t>
            </a:r>
            <a:endParaRPr/>
          </a:p>
          <a:p>
            <a:pPr marL="127000" marR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	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samBot.turnRight();</a:t>
            </a:r>
            <a:endParaRPr/>
          </a:p>
          <a:p>
            <a:pPr marL="127000" marR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	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samBot.moveForward(3);</a:t>
            </a:r>
            <a:endParaRPr/>
          </a:p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3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3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3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3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2C3C1-ACBB-B04D-A2C9-DF6F3D183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0398B-5A9D-374D-B01B-7185FA0589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4DBD15-305D-E644-A6B6-2EEFA90ACF37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51A8B6-0140-2D46-9F6F-BF896E93C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374" y="0"/>
            <a:ext cx="9207373" cy="520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8767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4"/>
          <p:cNvSpPr txBox="1">
            <a:spLocks noGrp="1"/>
          </p:cNvSpPr>
          <p:nvPr>
            <p:ph type="title"/>
          </p:nvPr>
        </p:nvSpPr>
        <p:spPr>
          <a:xfrm>
            <a:off x="457200" y="920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700" b="1">
                <a:latin typeface="Arial"/>
                <a:ea typeface="Arial"/>
                <a:cs typeface="Arial"/>
                <a:sym typeface="Arial"/>
              </a:rPr>
              <a:t>Hand Simulation</a:t>
            </a:r>
            <a:endParaRPr/>
          </a:p>
        </p:txBody>
      </p:sp>
      <p:sp>
        <p:nvSpPr>
          <p:cNvPr id="333" name="Google Shape;333;p34"/>
          <p:cNvSpPr txBox="1">
            <a:spLocks noGrp="1"/>
          </p:cNvSpPr>
          <p:nvPr>
            <p:ph type="body" idx="1"/>
          </p:nvPr>
        </p:nvSpPr>
        <p:spPr>
          <a:xfrm>
            <a:off x="241300" y="1012200"/>
            <a:ext cx="5359400" cy="31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1800" dirty="0"/>
              <a:t>Simulating lines of code </a:t>
            </a:r>
            <a:r>
              <a:rPr lang="en-US" sz="1800" b="1" dirty="0"/>
              <a:t>by hand </a:t>
            </a:r>
            <a:r>
              <a:rPr lang="en-US" sz="1800" dirty="0"/>
              <a:t>checks                        that each line produces correct action</a:t>
            </a:r>
            <a:endParaRPr sz="1800" dirty="0"/>
          </a:p>
          <a:p>
            <a:pPr marL="804672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o"/>
            </a:pPr>
            <a:r>
              <a:rPr lang="en-US" sz="1600" dirty="0"/>
              <a:t>we did this in slide 7 for pseudocode</a:t>
            </a:r>
            <a:endParaRPr sz="16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1800" dirty="0"/>
              <a:t>In </a:t>
            </a:r>
            <a:r>
              <a:rPr lang="en-US" sz="1800" b="1" dirty="0">
                <a:solidFill>
                  <a:srgbClr val="FF0000"/>
                </a:solidFill>
              </a:rPr>
              <a:t>hand simulation</a:t>
            </a:r>
            <a:r>
              <a:rPr lang="en-US" sz="1800" dirty="0"/>
              <a:t>, </a:t>
            </a:r>
            <a:r>
              <a:rPr lang="en-US" sz="1800" b="1" dirty="0"/>
              <a:t>you play the role of the computer </a:t>
            </a:r>
            <a:endParaRPr sz="1800" dirty="0"/>
          </a:p>
          <a:p>
            <a:pPr marL="804672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o"/>
            </a:pPr>
            <a:r>
              <a:rPr lang="en-US" sz="1600" dirty="0"/>
              <a:t>lines of code are “instructions” for the computer</a:t>
            </a:r>
            <a:endParaRPr sz="1600" dirty="0"/>
          </a:p>
          <a:p>
            <a:pPr marL="804672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o"/>
            </a:pPr>
            <a:r>
              <a:rPr lang="en-US" sz="1600" dirty="0"/>
              <a:t>try to follow “instructions” and see if you get desired result</a:t>
            </a:r>
            <a:endParaRPr sz="1600" dirty="0"/>
          </a:p>
          <a:p>
            <a:pPr marL="804672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Char char="o"/>
            </a:pPr>
            <a:r>
              <a:rPr lang="en-US" sz="1600" dirty="0"/>
              <a:t>if result is incorrect:</a:t>
            </a:r>
            <a:endParaRPr sz="1600" dirty="0"/>
          </a:p>
          <a:p>
            <a:pPr marL="1143000" lvl="2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▪"/>
            </a:pPr>
            <a:r>
              <a:rPr lang="en-US" sz="1600" dirty="0"/>
              <a:t>one or more instructions or the order of instructions may be incorrect</a:t>
            </a:r>
            <a:endParaRPr sz="1600" dirty="0"/>
          </a:p>
        </p:txBody>
      </p:sp>
      <p:pic>
        <p:nvPicPr>
          <p:cNvPr id="334" name="Google Shape;334;p34"/>
          <p:cNvPicPr preferRelativeResize="0"/>
          <p:nvPr/>
        </p:nvPicPr>
        <p:blipFill rotWithShape="1">
          <a:blip r:embed="rId3">
            <a:alphaModFix/>
          </a:blip>
          <a:srcRect l="2389" r="3181"/>
          <a:stretch/>
        </p:blipFill>
        <p:spPr>
          <a:xfrm>
            <a:off x="5461000" y="1483725"/>
            <a:ext cx="3359376" cy="217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5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Hand Simulation of This Code</a:t>
            </a:r>
            <a:endParaRPr/>
          </a:p>
        </p:txBody>
      </p:sp>
      <p:sp>
        <p:nvSpPr>
          <p:cNvPr id="340" name="Google Shape;340;p35"/>
          <p:cNvSpPr txBox="1">
            <a:spLocks noGrp="1"/>
          </p:cNvSpPr>
          <p:nvPr>
            <p:ph type="body" idx="1"/>
          </p:nvPr>
        </p:nvSpPr>
        <p:spPr>
          <a:xfrm>
            <a:off x="577850" y="1525817"/>
            <a:ext cx="3994150" cy="2426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2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samBot.moveForward(4);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2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samBot.turnRight();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2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samBot.moveForward(1);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2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samBot.turnRight();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2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samBot.moveForward(3);</a:t>
            </a:r>
            <a:endParaRPr/>
          </a:p>
        </p:txBody>
      </p:sp>
      <p:sp>
        <p:nvSpPr>
          <p:cNvPr id="341" name="Google Shape;341;p35"/>
          <p:cNvSpPr txBox="1"/>
          <p:nvPr/>
        </p:nvSpPr>
        <p:spPr>
          <a:xfrm>
            <a:off x="5114476" y="1197560"/>
            <a:ext cx="341920" cy="35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35"/>
          <p:cNvSpPr txBox="1"/>
          <p:nvPr/>
        </p:nvSpPr>
        <p:spPr>
          <a:xfrm>
            <a:off x="5790802" y="1197560"/>
            <a:ext cx="341920" cy="35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35"/>
          <p:cNvSpPr txBox="1"/>
          <p:nvPr/>
        </p:nvSpPr>
        <p:spPr>
          <a:xfrm>
            <a:off x="6512215" y="1197560"/>
            <a:ext cx="341920" cy="35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35"/>
          <p:cNvSpPr txBox="1"/>
          <p:nvPr/>
        </p:nvSpPr>
        <p:spPr>
          <a:xfrm>
            <a:off x="7233629" y="1197560"/>
            <a:ext cx="341920" cy="35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5"/>
          <p:cNvSpPr txBox="1"/>
          <p:nvPr/>
        </p:nvSpPr>
        <p:spPr>
          <a:xfrm>
            <a:off x="7955043" y="1197560"/>
            <a:ext cx="341920" cy="35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35"/>
          <p:cNvSpPr txBox="1"/>
          <p:nvPr/>
        </p:nvSpPr>
        <p:spPr>
          <a:xfrm>
            <a:off x="4528327" y="1815646"/>
            <a:ext cx="341920" cy="358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35"/>
          <p:cNvSpPr txBox="1"/>
          <p:nvPr/>
        </p:nvSpPr>
        <p:spPr>
          <a:xfrm>
            <a:off x="4528327" y="2540817"/>
            <a:ext cx="341920" cy="358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35"/>
          <p:cNvSpPr txBox="1"/>
          <p:nvPr/>
        </p:nvSpPr>
        <p:spPr>
          <a:xfrm>
            <a:off x="4528327" y="3265988"/>
            <a:ext cx="341920" cy="358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35"/>
          <p:cNvSpPr txBox="1"/>
          <p:nvPr/>
        </p:nvSpPr>
        <p:spPr>
          <a:xfrm>
            <a:off x="4265312" y="3921648"/>
            <a:ext cx="341920" cy="35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0" name="Google Shape;350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5277" y="1616505"/>
            <a:ext cx="3640885" cy="220933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1" name="Google Shape;351;p35"/>
          <p:cNvCxnSpPr/>
          <p:nvPr/>
        </p:nvCxnSpPr>
        <p:spPr>
          <a:xfrm>
            <a:off x="4892792" y="1646564"/>
            <a:ext cx="3610826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2" name="Google Shape;352;p35"/>
          <p:cNvCxnSpPr/>
          <p:nvPr/>
        </p:nvCxnSpPr>
        <p:spPr>
          <a:xfrm>
            <a:off x="4900306" y="3790141"/>
            <a:ext cx="3610826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3" name="Google Shape;353;p35"/>
          <p:cNvCxnSpPr/>
          <p:nvPr/>
        </p:nvCxnSpPr>
        <p:spPr>
          <a:xfrm>
            <a:off x="4905943" y="1646564"/>
            <a:ext cx="0" cy="2151091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4" name="Google Shape;354;p35"/>
          <p:cNvCxnSpPr/>
          <p:nvPr/>
        </p:nvCxnSpPr>
        <p:spPr>
          <a:xfrm>
            <a:off x="8503618" y="1640929"/>
            <a:ext cx="0" cy="2158605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5" name="Google Shape;355;p35"/>
          <p:cNvCxnSpPr/>
          <p:nvPr/>
        </p:nvCxnSpPr>
        <p:spPr>
          <a:xfrm>
            <a:off x="4905943" y="2367978"/>
            <a:ext cx="2872504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6" name="Google Shape;356;p35"/>
          <p:cNvCxnSpPr/>
          <p:nvPr/>
        </p:nvCxnSpPr>
        <p:spPr>
          <a:xfrm rot="10800000">
            <a:off x="5619842" y="3089392"/>
            <a:ext cx="2883776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57" name="Google Shape;357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4966061" y="1646564"/>
            <a:ext cx="619965" cy="72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3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755107" y="2522030"/>
            <a:ext cx="415188" cy="413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5687475" y="1646564"/>
            <a:ext cx="619965" cy="72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6408888" y="1646564"/>
            <a:ext cx="619965" cy="72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7130302" y="1646564"/>
            <a:ext cx="619965" cy="72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7851716" y="1646564"/>
            <a:ext cx="619965" cy="72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 flipH="1">
            <a:off x="7815081" y="1630596"/>
            <a:ext cx="621844" cy="72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 flipH="1">
            <a:off x="7851715" y="2367979"/>
            <a:ext cx="619965" cy="72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7816020" y="2356706"/>
            <a:ext cx="619965" cy="723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7104001" y="2356706"/>
            <a:ext cx="619965" cy="723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6395737" y="2356706"/>
            <a:ext cx="619965" cy="723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5646144" y="2356706"/>
            <a:ext cx="619965" cy="7232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25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50"/>
                            </p:stCondLst>
                            <p:childTnLst>
                              <p:par>
                                <p:cTn id="3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50"/>
                            </p:stCondLst>
                            <p:childTnLst>
                              <p:par>
                                <p:cTn id="5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75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50"/>
                            </p:stCondLst>
                            <p:childTnLst>
                              <p:par>
                                <p:cTn id="6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75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250"/>
                            </p:stCondLst>
                            <p:childTnLst>
                              <p:par>
                                <p:cTn id="6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75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250"/>
                            </p:stCondLst>
                            <p:childTnLst>
                              <p:par>
                                <p:cTn id="7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7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250"/>
                            </p:stCondLst>
                            <p:childTnLst>
                              <p:par>
                                <p:cTn id="8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75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250"/>
                            </p:stCondLst>
                            <p:childTnLst>
                              <p:par>
                                <p:cTn id="9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75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250"/>
                            </p:stCondLst>
                            <p:childTnLst>
                              <p:par>
                                <p:cTn id="10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75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6"/>
          <p:cNvSpPr txBox="1">
            <a:spLocks noGrp="1"/>
          </p:cNvSpPr>
          <p:nvPr>
            <p:ph type="body" idx="1"/>
          </p:nvPr>
        </p:nvSpPr>
        <p:spPr>
          <a:xfrm>
            <a:off x="317499" y="908050"/>
            <a:ext cx="4800601" cy="4044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dirty="0"/>
              <a:t>Increase engagement during lecture!</a:t>
            </a:r>
            <a:endParaRPr dirty="0"/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dirty="0"/>
              <a:t>We encourage working with a neighbor and discussing concepts on all </a:t>
            </a:r>
            <a:r>
              <a:rPr lang="en-US" sz="2400" dirty="0" err="1"/>
              <a:t>TopHat</a:t>
            </a:r>
            <a:r>
              <a:rPr lang="en-US" sz="2400" dirty="0"/>
              <a:t> questions</a:t>
            </a:r>
            <a:endParaRPr dirty="0"/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dirty="0"/>
              <a:t>Can use app, website</a:t>
            </a:r>
          </a:p>
          <a:p>
            <a:pPr lvl="1" indent="-45720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If you need an device to access </a:t>
            </a:r>
            <a:r>
              <a:rPr lang="en-US" sz="1600" dirty="0" err="1"/>
              <a:t>TopHat</a:t>
            </a:r>
            <a:r>
              <a:rPr lang="en-US" sz="1600" dirty="0"/>
              <a:t>, you can borrow a laptop from the IT Service Center on 5th floor of Page-Robinson Hall.</a:t>
            </a:r>
          </a:p>
          <a:p>
            <a:pPr lvl="1" indent="-457200">
              <a:buSzPct val="80000"/>
              <a:buFont typeface="Courier New" panose="02070309020205020404" pitchFamily="49" charset="0"/>
              <a:buChar char="o"/>
            </a:pPr>
            <a:endParaRPr sz="1800" dirty="0"/>
          </a:p>
        </p:txBody>
      </p:sp>
      <p:sp>
        <p:nvSpPr>
          <p:cNvPr id="374" name="Google Shape;374;p36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About </a:t>
            </a:r>
            <a:r>
              <a:rPr lang="en-US" b="1" dirty="0" err="1">
                <a:latin typeface="Arial"/>
                <a:ea typeface="Arial"/>
                <a:cs typeface="Arial"/>
                <a:sym typeface="Arial"/>
              </a:rPr>
              <a:t>TopHat</a:t>
            </a: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 Questions</a:t>
            </a:r>
            <a:endParaRPr dirty="0"/>
          </a:p>
        </p:txBody>
      </p:sp>
      <p:pic>
        <p:nvPicPr>
          <p:cNvPr id="375" name="Google Shape;375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30796" y="912803"/>
            <a:ext cx="3256004" cy="26680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CC4C3C-BC02-BC44-AFCD-A8EEE1A268DD}"/>
              </a:ext>
            </a:extLst>
          </p:cNvPr>
          <p:cNvSpPr txBox="1"/>
          <p:nvPr/>
        </p:nvSpPr>
        <p:spPr>
          <a:xfrm>
            <a:off x="5631592" y="3861365"/>
            <a:ext cx="285441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dirty="0" err="1"/>
              <a:t>TopHat</a:t>
            </a:r>
            <a:r>
              <a:rPr lang="en-US" dirty="0"/>
              <a:t> questions are worth 5% of your grade! (See course missive)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b="1" dirty="0" err="1"/>
              <a:t>TopHat</a:t>
            </a:r>
            <a:r>
              <a:rPr lang="en-US" sz="3600" b="1" dirty="0"/>
              <a:t> Question </a:t>
            </a:r>
            <a:endParaRPr dirty="0"/>
          </a:p>
        </p:txBody>
      </p:sp>
      <p:sp>
        <p:nvSpPr>
          <p:cNvPr id="381" name="Google Shape;381;p37"/>
          <p:cNvSpPr txBox="1">
            <a:spLocks noGrp="1"/>
          </p:cNvSpPr>
          <p:nvPr>
            <p:ph type="body" idx="1"/>
          </p:nvPr>
        </p:nvSpPr>
        <p:spPr>
          <a:xfrm>
            <a:off x="457200" y="957769"/>
            <a:ext cx="8229598" cy="882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None/>
            </a:pPr>
            <a:r>
              <a:rPr lang="en-US" sz="2600" dirty="0"/>
              <a:t>Where will </a:t>
            </a:r>
            <a:r>
              <a:rPr lang="en-US" sz="26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600" dirty="0">
                <a:solidFill>
                  <a:srgbClr val="0000FF"/>
                </a:solidFill>
              </a:rPr>
              <a:t> </a:t>
            </a:r>
            <a:r>
              <a:rPr lang="en-US" sz="2600" dirty="0"/>
              <a:t>end up when this code is executed?</a:t>
            </a:r>
            <a:endParaRPr dirty="0"/>
          </a:p>
        </p:txBody>
      </p:sp>
      <p:sp>
        <p:nvSpPr>
          <p:cNvPr id="382" name="Google Shape;382;p37"/>
          <p:cNvSpPr txBox="1">
            <a:spLocks noGrp="1"/>
          </p:cNvSpPr>
          <p:nvPr>
            <p:ph type="body" idx="2"/>
          </p:nvPr>
        </p:nvSpPr>
        <p:spPr>
          <a:xfrm>
            <a:off x="515055" y="1837975"/>
            <a:ext cx="4332947" cy="2010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24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samBot.moveForward</a:t>
            </a:r>
            <a:r>
              <a:rPr lang="en-US" sz="24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24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samBot.turnRight</a:t>
            </a:r>
            <a:r>
              <a:rPr lang="en-US" sz="24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24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samBot.turnRight</a:t>
            </a:r>
            <a:r>
              <a:rPr lang="en-US" sz="24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24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samBot.moveForward</a:t>
            </a:r>
            <a:r>
              <a:rPr lang="en-US" sz="24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(1);</a:t>
            </a:r>
            <a:endParaRPr dirty="0"/>
          </a:p>
        </p:txBody>
      </p:sp>
      <p:grpSp>
        <p:nvGrpSpPr>
          <p:cNvPr id="383" name="Google Shape;383;p37"/>
          <p:cNvGrpSpPr/>
          <p:nvPr/>
        </p:nvGrpSpPr>
        <p:grpSpPr>
          <a:xfrm>
            <a:off x="5005770" y="1489204"/>
            <a:ext cx="3611564" cy="3199408"/>
            <a:chOff x="4947915" y="1837975"/>
            <a:chExt cx="3611564" cy="3199408"/>
          </a:xfrm>
        </p:grpSpPr>
        <p:pic>
          <p:nvPicPr>
            <p:cNvPr id="384" name="Google Shape;384;p37" descr="Screen Shot 2016-09-10 at 11.29.05 PM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947915" y="1837975"/>
              <a:ext cx="3611564" cy="319940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5" name="Google Shape;385;p37"/>
            <p:cNvSpPr/>
            <p:nvPr/>
          </p:nvSpPr>
          <p:spPr>
            <a:xfrm>
              <a:off x="6649556" y="2205255"/>
              <a:ext cx="495297" cy="461109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7"/>
            <p:cNvSpPr/>
            <p:nvPr/>
          </p:nvSpPr>
          <p:spPr>
            <a:xfrm>
              <a:off x="6670186" y="2146463"/>
              <a:ext cx="454035" cy="578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37"/>
            <p:cNvSpPr/>
            <p:nvPr/>
          </p:nvSpPr>
          <p:spPr>
            <a:xfrm>
              <a:off x="7919571" y="2171107"/>
              <a:ext cx="495297" cy="461109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37"/>
            <p:cNvSpPr/>
            <p:nvPr/>
          </p:nvSpPr>
          <p:spPr>
            <a:xfrm>
              <a:off x="7906053" y="2129390"/>
              <a:ext cx="454035" cy="578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7275827" y="2758715"/>
              <a:ext cx="495297" cy="461109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7294879" y="2697685"/>
              <a:ext cx="476245" cy="578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7"/>
            <p:cNvSpPr/>
            <p:nvPr/>
          </p:nvSpPr>
          <p:spPr>
            <a:xfrm>
              <a:off x="6653112" y="3877474"/>
              <a:ext cx="495297" cy="461109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6668608" y="3821405"/>
              <a:ext cx="476245" cy="578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3" name="Google Shape;393;p37"/>
          <p:cNvSpPr txBox="1"/>
          <p:nvPr/>
        </p:nvSpPr>
        <p:spPr>
          <a:xfrm>
            <a:off x="415141" y="3857615"/>
            <a:ext cx="453277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Choose one of the positions 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None of the above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37"/>
          <p:cNvSpPr/>
          <p:nvPr/>
        </p:nvSpPr>
        <p:spPr>
          <a:xfrm>
            <a:off x="5479753" y="1822336"/>
            <a:ext cx="466456" cy="5119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5" name="Google Shape;395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5547110" y="1852098"/>
            <a:ext cx="392948" cy="45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6164435" y="1852152"/>
            <a:ext cx="392948" cy="45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6789128" y="1839398"/>
            <a:ext cx="392948" cy="45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7409035" y="1852152"/>
            <a:ext cx="392948" cy="45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 flipH="1">
            <a:off x="7409035" y="1890252"/>
            <a:ext cx="392948" cy="45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7358235" y="1852152"/>
            <a:ext cx="392948" cy="45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6735935" y="1864852"/>
            <a:ext cx="392948" cy="45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5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"/>
                            </p:stCondLst>
                            <p:childTnLst>
                              <p:par>
                                <p:cTn id="3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50"/>
                            </p:stCondLst>
                            <p:childTnLst>
                              <p:par>
                                <p:cTn id="4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15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350"/>
                            </p:stCondLst>
                            <p:childTnLst>
                              <p:par>
                                <p:cTn id="5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85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8"/>
          <p:cNvSpPr txBox="1">
            <a:spLocks noGrp="1"/>
          </p:cNvSpPr>
          <p:nvPr>
            <p:ph type="title"/>
          </p:nvPr>
        </p:nvSpPr>
        <p:spPr>
          <a:xfrm>
            <a:off x="60385" y="464950"/>
            <a:ext cx="9083615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b="1" dirty="0">
                <a:latin typeface="Arial"/>
                <a:ea typeface="Arial"/>
                <a:cs typeface="Arial"/>
                <a:sym typeface="Arial"/>
              </a:rPr>
              <a:t>Putting Code Fragments in a Real Program (1/2)</a:t>
            </a:r>
            <a:endParaRPr dirty="0"/>
          </a:p>
        </p:txBody>
      </p:sp>
      <p:sp>
        <p:nvSpPr>
          <p:cNvPr id="407" name="Google Shape;407;p38"/>
          <p:cNvSpPr txBox="1">
            <a:spLocks noGrp="1"/>
          </p:cNvSpPr>
          <p:nvPr>
            <p:ph type="body" idx="1"/>
          </p:nvPr>
        </p:nvSpPr>
        <p:spPr>
          <a:xfrm>
            <a:off x="4794565" y="1232437"/>
            <a:ext cx="4324865" cy="315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-US" sz="14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sz="14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/* additional stencil code elided*/</a:t>
            </a:r>
            <a:endParaRPr dirty="0"/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sz="14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-US" sz="14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moveRobot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(Robot </a:t>
            </a:r>
            <a:r>
              <a:rPr lang="en-US" sz="14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dirty="0"/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(4);</a:t>
            </a:r>
            <a:endParaRPr dirty="0"/>
          </a:p>
          <a:p>
            <a:pPr marL="0" lvl="0" indent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0" lvl="0" indent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(1);</a:t>
            </a:r>
            <a:endParaRPr dirty="0"/>
          </a:p>
          <a:p>
            <a:pPr marL="0" lvl="0" indent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0" lvl="0" indent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  <a:endParaRPr dirty="0"/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/>
          </a:p>
        </p:txBody>
      </p:sp>
      <p:sp>
        <p:nvSpPr>
          <p:cNvPr id="408" name="Google Shape;408;p38"/>
          <p:cNvSpPr txBox="1">
            <a:spLocks noGrp="1"/>
          </p:cNvSpPr>
          <p:nvPr>
            <p:ph type="body" idx="2"/>
          </p:nvPr>
        </p:nvSpPr>
        <p:spPr>
          <a:xfrm>
            <a:off x="-75358" y="1265139"/>
            <a:ext cx="4670854" cy="3616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42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Let’s demonstrate this code for real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First, put it inside real Java program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Grayed-out code specifies context in which an arbitrary robot named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myRobot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executes instructions</a:t>
            </a:r>
            <a:endParaRPr dirty="0"/>
          </a:p>
          <a:p>
            <a:pPr marL="1200150" marR="0" lvl="1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Courier New"/>
              <a:buChar char="o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part of the 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stencil code</a:t>
            </a:r>
            <a:r>
              <a:rPr lang="en-US" sz="18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written for you by the TAs, which also includes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’s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or any other robot’s capability to respond to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moveForward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turnRight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−</a:t>
            </a:r>
            <a:r>
              <a:rPr lang="en-US" sz="1800" b="0" i="0" u="none" strike="noStrike" cap="none" dirty="0">
                <a:solidFill>
                  <a:srgbClr val="0C00CE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on this later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38"/>
          <p:cNvSpPr txBox="1"/>
          <p:nvPr/>
        </p:nvSpPr>
        <p:spPr>
          <a:xfrm>
            <a:off x="7823200" y="1303776"/>
            <a:ext cx="9779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0" name="Google Shape;410;p38"/>
          <p:cNvCxnSpPr/>
          <p:nvPr/>
        </p:nvCxnSpPr>
        <p:spPr>
          <a:xfrm flipH="1">
            <a:off x="7810500" y="1573453"/>
            <a:ext cx="393700" cy="24264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9"/>
          <p:cNvSpPr txBox="1">
            <a:spLocks noGrp="1"/>
          </p:cNvSpPr>
          <p:nvPr>
            <p:ph type="body" idx="1"/>
          </p:nvPr>
        </p:nvSpPr>
        <p:spPr>
          <a:xfrm>
            <a:off x="444845" y="1765308"/>
            <a:ext cx="3904734" cy="1851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Before, we’ve talked about objects that handle messages with "methods" </a:t>
            </a:r>
            <a:endParaRPr/>
          </a:p>
          <a:p>
            <a:pPr marL="444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Introducing a new concept… </a:t>
            </a:r>
            <a:r>
              <a:rPr lang="en-US" sz="20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classes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/>
          </a:p>
        </p:txBody>
      </p:sp>
      <p:sp>
        <p:nvSpPr>
          <p:cNvPr id="416" name="Google Shape;416;p39"/>
          <p:cNvSpPr txBox="1">
            <a:spLocks noGrp="1"/>
          </p:cNvSpPr>
          <p:nvPr>
            <p:ph type="body" idx="2"/>
          </p:nvPr>
        </p:nvSpPr>
        <p:spPr>
          <a:xfrm>
            <a:off x="4650581" y="1615821"/>
            <a:ext cx="4451350" cy="315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-US" sz="1400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/* additional code elided */</a:t>
            </a:r>
            <a:endParaRPr dirty="0"/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-US" sz="14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moveRobot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(Robot </a:t>
            </a:r>
            <a:r>
              <a:rPr lang="en-US" sz="14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dirty="0"/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(4);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(1);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  <a:endParaRPr dirty="0"/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/>
          </a:p>
        </p:txBody>
      </p:sp>
      <p:sp>
        <p:nvSpPr>
          <p:cNvPr id="417" name="Google Shape;417;p39"/>
          <p:cNvSpPr txBox="1"/>
          <p:nvPr/>
        </p:nvSpPr>
        <p:spPr>
          <a:xfrm>
            <a:off x="6458979" y="998983"/>
            <a:ext cx="2685986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We’re about to explain this part of the code!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8" name="Google Shape;418;p39"/>
          <p:cNvCxnSpPr/>
          <p:nvPr/>
        </p:nvCxnSpPr>
        <p:spPr>
          <a:xfrm flipH="1">
            <a:off x="5878468" y="1337522"/>
            <a:ext cx="537477" cy="309233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419" name="Google Shape;419;p39"/>
          <p:cNvSpPr txBox="1">
            <a:spLocks noGrp="1"/>
          </p:cNvSpPr>
          <p:nvPr>
            <p:ph type="title"/>
          </p:nvPr>
        </p:nvSpPr>
        <p:spPr>
          <a:xfrm>
            <a:off x="251871" y="352425"/>
            <a:ext cx="9050879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b="1">
                <a:latin typeface="Arial"/>
                <a:ea typeface="Arial"/>
                <a:cs typeface="Arial"/>
                <a:sym typeface="Arial"/>
              </a:rPr>
              <a:t>Putting Code Fragments in a Real Program (2/2)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0"/>
          <p:cNvSpPr txBox="1">
            <a:spLocks noGrp="1"/>
          </p:cNvSpPr>
          <p:nvPr>
            <p:ph type="title"/>
          </p:nvPr>
        </p:nvSpPr>
        <p:spPr>
          <a:xfrm>
            <a:off x="566833" y="242374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What is a class? </a:t>
            </a:r>
            <a:endParaRPr/>
          </a:p>
        </p:txBody>
      </p:sp>
      <p:sp>
        <p:nvSpPr>
          <p:cNvPr id="425" name="Google Shape;425;p40"/>
          <p:cNvSpPr txBox="1">
            <a:spLocks noGrp="1"/>
          </p:cNvSpPr>
          <p:nvPr>
            <p:ph type="body" idx="1"/>
          </p:nvPr>
        </p:nvSpPr>
        <p:spPr>
          <a:xfrm>
            <a:off x="208722" y="736211"/>
            <a:ext cx="4205557" cy="4267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a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blueprint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a certain type of object</a:t>
            </a:r>
            <a:endParaRPr/>
          </a:p>
          <a:p>
            <a:pPr marL="444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 object’s class defines its properties and capabilities (methods)</a:t>
            </a:r>
            <a:endParaRPr/>
          </a:p>
          <a:p>
            <a:pPr marL="787400" marR="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Char char="o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on this in a few slides!</a:t>
            </a:r>
            <a:endParaRPr/>
          </a:p>
          <a:p>
            <a:pPr marL="444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Let’s embed the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moveRobot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code fragment (method) that moves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(or any other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instance) in a new class called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endParaRPr sz="1800" b="0" i="0" u="none" strike="noStrike" cap="non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44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Need to tell Java compiler about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RobotMover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before we can use it</a:t>
            </a:r>
            <a:endParaRPr/>
          </a:p>
        </p:txBody>
      </p:sp>
      <p:sp>
        <p:nvSpPr>
          <p:cNvPr id="426" name="Google Shape;426;p40"/>
          <p:cNvSpPr txBox="1">
            <a:spLocks noGrp="1"/>
          </p:cNvSpPr>
          <p:nvPr>
            <p:ph type="body" idx="2"/>
          </p:nvPr>
        </p:nvSpPr>
        <p:spPr>
          <a:xfrm>
            <a:off x="4692650" y="1484202"/>
            <a:ext cx="4451350" cy="315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-US" sz="1400" b="1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14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400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dirty="0"/>
          </a:p>
          <a:p>
            <a:pPr marL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/* additional code elided */</a:t>
            </a:r>
            <a:endParaRPr dirty="0"/>
          </a:p>
          <a:p>
            <a:pPr marL="346075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-US" sz="1400" dirty="0" err="1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moveRobot</a:t>
            </a:r>
            <a:r>
              <a:rPr lang="en-US" sz="1400" dirty="0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(Robot </a:t>
            </a:r>
            <a:r>
              <a:rPr lang="en-US" sz="1400" dirty="0" err="1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myRobot</a:t>
            </a:r>
            <a:r>
              <a:rPr lang="en-US" sz="1400" dirty="0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dirty="0"/>
          </a:p>
          <a:p>
            <a:pPr marL="0" lvl="0" indent="45720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400" dirty="0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(4);</a:t>
            </a:r>
            <a:endParaRPr dirty="0"/>
          </a:p>
          <a:p>
            <a:pPr marL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400" dirty="0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400" dirty="0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(1);</a:t>
            </a:r>
            <a:endParaRPr dirty="0"/>
          </a:p>
          <a:p>
            <a:pPr marL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400" dirty="0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400" dirty="0" err="1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400" dirty="0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  <a:endParaRPr dirty="0"/>
          </a:p>
          <a:p>
            <a:pPr marL="346075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7F7F7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dirty="0">
              <a:solidFill>
                <a:srgbClr val="7F7F7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1"/>
          <p:cNvSpPr txBox="1">
            <a:spLocks noGrp="1"/>
          </p:cNvSpPr>
          <p:nvPr>
            <p:ph type="title"/>
          </p:nvPr>
        </p:nvSpPr>
        <p:spPr>
          <a:xfrm>
            <a:off x="432480" y="120763"/>
            <a:ext cx="82296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b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Declaring</a:t>
            </a:r>
            <a:r>
              <a:rPr lang="en-US" sz="3600" b="1">
                <a:latin typeface="Arial"/>
                <a:ea typeface="Arial"/>
                <a:cs typeface="Arial"/>
                <a:sym typeface="Arial"/>
              </a:rPr>
              <a:t> and Defining a Class (1/3)</a:t>
            </a:r>
            <a:endParaRPr/>
          </a:p>
        </p:txBody>
      </p:sp>
      <p:sp>
        <p:nvSpPr>
          <p:cNvPr id="432" name="Google Shape;432;p41"/>
          <p:cNvSpPr txBox="1">
            <a:spLocks noGrp="1"/>
          </p:cNvSpPr>
          <p:nvPr>
            <p:ph type="body" idx="1"/>
          </p:nvPr>
        </p:nvSpPr>
        <p:spPr>
          <a:xfrm>
            <a:off x="0" y="763380"/>
            <a:ext cx="4722513" cy="3801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42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Like a dictionary entry, first </a:t>
            </a: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declare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term, then provide </a:t>
            </a: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definition</a:t>
            </a:r>
            <a:endParaRPr/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 line </a:t>
            </a: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declares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endParaRPr/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Breaking it down:</a:t>
            </a:r>
            <a:endParaRPr/>
          </a:p>
          <a:p>
            <a:pPr marL="1200150" marR="0" lvl="1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 New"/>
              <a:buChar char="o"/>
            </a:pP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-US" sz="16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indicates any other object can use instances of this class</a:t>
            </a:r>
            <a:endParaRPr/>
          </a:p>
          <a:p>
            <a:pPr marL="12001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 New"/>
              <a:buChar char="o"/>
            </a:pP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16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indicates to Java compiler that we are about to define a new class</a:t>
            </a:r>
            <a:endParaRPr/>
          </a:p>
          <a:p>
            <a:pPr marL="12001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 New"/>
              <a:buChar char="o"/>
            </a:pP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6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 name we have chosen for our class</a:t>
            </a:r>
            <a:endParaRPr/>
          </a:p>
          <a:p>
            <a:pPr marL="9144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 New"/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41"/>
          <p:cNvSpPr txBox="1">
            <a:spLocks noGrp="1"/>
          </p:cNvSpPr>
          <p:nvPr>
            <p:ph type="body" idx="2"/>
          </p:nvPr>
        </p:nvSpPr>
        <p:spPr>
          <a:xfrm>
            <a:off x="4878001" y="1350921"/>
            <a:ext cx="4451350" cy="2733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-US" sz="1200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/* additional code elided */</a:t>
            </a:r>
            <a:endParaRPr dirty="0"/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-US" sz="12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moveRobot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(Robot </a:t>
            </a:r>
            <a:r>
              <a:rPr lang="en-US" sz="12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dirty="0"/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(4);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(1);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  <a:endParaRPr dirty="0"/>
          </a:p>
          <a:p>
            <a:pPr marL="40481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/>
          </a:p>
        </p:txBody>
      </p:sp>
      <p:sp>
        <p:nvSpPr>
          <p:cNvPr id="434" name="Google Shape;434;p41"/>
          <p:cNvSpPr/>
          <p:nvPr/>
        </p:nvSpPr>
        <p:spPr>
          <a:xfrm>
            <a:off x="1260265" y="4140310"/>
            <a:ext cx="6924496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Note</a:t>
            </a: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5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-US" sz="15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lang="en-US" sz="15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15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are Java “reserved words” aka “keywords” and have pre-defined meanings in Java; use Java keywords a lot in the future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41"/>
          <p:cNvSpPr txBox="1"/>
          <p:nvPr/>
        </p:nvSpPr>
        <p:spPr>
          <a:xfrm>
            <a:off x="5820247" y="859396"/>
            <a:ext cx="32131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declaration 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 the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4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6" name="Google Shape;436;p41"/>
          <p:cNvCxnSpPr/>
          <p:nvPr/>
        </p:nvCxnSpPr>
        <p:spPr>
          <a:xfrm flipH="1">
            <a:off x="6190738" y="1197690"/>
            <a:ext cx="247132" cy="221192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2"/>
          <p:cNvSpPr txBox="1">
            <a:spLocks noGrp="1"/>
          </p:cNvSpPr>
          <p:nvPr>
            <p:ph type="body" idx="1"/>
          </p:nvPr>
        </p:nvSpPr>
        <p:spPr>
          <a:xfrm>
            <a:off x="4687351" y="854069"/>
            <a:ext cx="4142431" cy="2945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class RobotMover </a:t>
            </a: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/* additional code elided */</a:t>
            </a:r>
            <a:endParaRPr/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void moveRobot(Robot myRobot) {</a:t>
            </a:r>
            <a:endParaRPr/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myRobot.moveForward(4);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myRobot.turnRight();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myRobot.moveForward(1);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myRobot.turnRight();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myRobot.moveForward(3);</a:t>
            </a:r>
            <a:endParaRPr/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  <p:sp>
        <p:nvSpPr>
          <p:cNvPr id="442" name="Google Shape;442;p42"/>
          <p:cNvSpPr txBox="1">
            <a:spLocks noGrp="1"/>
          </p:cNvSpPr>
          <p:nvPr>
            <p:ph type="title"/>
          </p:nvPr>
        </p:nvSpPr>
        <p:spPr>
          <a:xfrm>
            <a:off x="457200" y="138259"/>
            <a:ext cx="82296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b="1">
                <a:latin typeface="Arial"/>
                <a:ea typeface="Arial"/>
                <a:cs typeface="Arial"/>
                <a:sym typeface="Arial"/>
              </a:rPr>
              <a:t>Declaring and </a:t>
            </a:r>
            <a:r>
              <a:rPr lang="en-US" sz="3600" b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Defining</a:t>
            </a:r>
            <a:r>
              <a:rPr lang="en-US" sz="3600" b="1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b="1">
                <a:latin typeface="Arial"/>
                <a:ea typeface="Arial"/>
                <a:cs typeface="Arial"/>
                <a:sym typeface="Arial"/>
              </a:rPr>
              <a:t>a Class (2/3)</a:t>
            </a:r>
            <a:endParaRPr/>
          </a:p>
        </p:txBody>
      </p:sp>
      <p:sp>
        <p:nvSpPr>
          <p:cNvPr id="443" name="Google Shape;443;p42"/>
          <p:cNvSpPr txBox="1">
            <a:spLocks noGrp="1"/>
          </p:cNvSpPr>
          <p:nvPr>
            <p:ph type="body" idx="2"/>
          </p:nvPr>
        </p:nvSpPr>
        <p:spPr>
          <a:xfrm>
            <a:off x="370939" y="704888"/>
            <a:ext cx="4316412" cy="4144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0000"/>
              <a:buFont typeface="Arial"/>
              <a:buChar char="•"/>
            </a:pPr>
            <a:r>
              <a:rPr lang="en-US" sz="16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Class definition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(aka “body”) defines properties and capabilities of class</a:t>
            </a:r>
            <a:endParaRPr dirty="0"/>
          </a:p>
          <a:p>
            <a:pPr marL="787400" marR="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 New"/>
              <a:buChar char="o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contained within curly braces that follow the class declaration</a:t>
            </a:r>
            <a:endParaRPr dirty="0"/>
          </a:p>
          <a:p>
            <a:pPr marL="444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200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class’s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capabilities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(“what it knows how to do”) are defined by its </a:t>
            </a:r>
            <a:r>
              <a:rPr lang="en-US" sz="16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methods</a:t>
            </a:r>
            <a:r>
              <a:rPr lang="en-US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lang="en-US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600" b="1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thus far only shows one specific method, </a:t>
            </a:r>
            <a:r>
              <a:rPr lang="en-US" sz="16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moveRobot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87400" marR="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80"/>
              <a:buFont typeface="Courier New"/>
              <a:buChar char="o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method is a declaration followed by its body (also enclosed in {…} braces)</a:t>
            </a:r>
            <a:endParaRPr dirty="0"/>
          </a:p>
          <a:p>
            <a:pPr marL="444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200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class’s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properties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are defined by its </a:t>
            </a:r>
            <a:r>
              <a:rPr lang="en-US" sz="16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instance variables 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more on this next week</a:t>
            </a:r>
            <a:endParaRPr dirty="0"/>
          </a:p>
        </p:txBody>
      </p:sp>
      <p:sp>
        <p:nvSpPr>
          <p:cNvPr id="444" name="Google Shape;444;p42"/>
          <p:cNvSpPr txBox="1"/>
          <p:nvPr/>
        </p:nvSpPr>
        <p:spPr>
          <a:xfrm>
            <a:off x="4946895" y="4155651"/>
            <a:ext cx="32131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definition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4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5" name="Google Shape;445;p42"/>
          <p:cNvCxnSpPr/>
          <p:nvPr/>
        </p:nvCxnSpPr>
        <p:spPr>
          <a:xfrm rot="10800000">
            <a:off x="5043278" y="3969252"/>
            <a:ext cx="56400" cy="273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grpSp>
        <p:nvGrpSpPr>
          <p:cNvPr id="446" name="Google Shape;446;p42"/>
          <p:cNvGrpSpPr/>
          <p:nvPr/>
        </p:nvGrpSpPr>
        <p:grpSpPr>
          <a:xfrm>
            <a:off x="4687351" y="891761"/>
            <a:ext cx="3999449" cy="3053568"/>
            <a:chOff x="4687351" y="891761"/>
            <a:chExt cx="3999449" cy="3053568"/>
          </a:xfrm>
        </p:grpSpPr>
        <p:cxnSp>
          <p:nvCxnSpPr>
            <p:cNvPr id="447" name="Google Shape;447;p42"/>
            <p:cNvCxnSpPr/>
            <p:nvPr/>
          </p:nvCxnSpPr>
          <p:spPr>
            <a:xfrm>
              <a:off x="4687351" y="3945329"/>
              <a:ext cx="3999449" cy="0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8" name="Google Shape;448;p42"/>
            <p:cNvCxnSpPr/>
            <p:nvPr/>
          </p:nvCxnSpPr>
          <p:spPr>
            <a:xfrm>
              <a:off x="6758567" y="891761"/>
              <a:ext cx="1928233" cy="0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9" name="Google Shape;449;p42"/>
            <p:cNvCxnSpPr/>
            <p:nvPr/>
          </p:nvCxnSpPr>
          <p:spPr>
            <a:xfrm>
              <a:off x="8686800" y="891761"/>
              <a:ext cx="0" cy="3053568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0" name="Google Shape;450;p42"/>
            <p:cNvCxnSpPr/>
            <p:nvPr/>
          </p:nvCxnSpPr>
          <p:spPr>
            <a:xfrm>
              <a:off x="4687351" y="1237129"/>
              <a:ext cx="0" cy="2708200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1" name="Google Shape;451;p42"/>
            <p:cNvCxnSpPr/>
            <p:nvPr/>
          </p:nvCxnSpPr>
          <p:spPr>
            <a:xfrm>
              <a:off x="4687351" y="1237129"/>
              <a:ext cx="2071216" cy="0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2" name="Google Shape;452;p42"/>
            <p:cNvCxnSpPr/>
            <p:nvPr/>
          </p:nvCxnSpPr>
          <p:spPr>
            <a:xfrm>
              <a:off x="6758567" y="891761"/>
              <a:ext cx="0" cy="345368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3" name="Google Shape;453;p42"/>
          <p:cNvGrpSpPr/>
          <p:nvPr/>
        </p:nvGrpSpPr>
        <p:grpSpPr>
          <a:xfrm>
            <a:off x="5020573" y="1785361"/>
            <a:ext cx="3316996" cy="1517406"/>
            <a:chOff x="5020573" y="1785361"/>
            <a:chExt cx="3316996" cy="1517406"/>
          </a:xfrm>
        </p:grpSpPr>
        <p:cxnSp>
          <p:nvCxnSpPr>
            <p:cNvPr id="454" name="Google Shape;454;p42"/>
            <p:cNvCxnSpPr/>
            <p:nvPr/>
          </p:nvCxnSpPr>
          <p:spPr>
            <a:xfrm>
              <a:off x="8105539" y="1794709"/>
              <a:ext cx="232029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5" name="Google Shape;455;p42"/>
            <p:cNvCxnSpPr/>
            <p:nvPr/>
          </p:nvCxnSpPr>
          <p:spPr>
            <a:xfrm>
              <a:off x="8105539" y="1794709"/>
              <a:ext cx="0" cy="223872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6" name="Google Shape;456;p42"/>
            <p:cNvCxnSpPr/>
            <p:nvPr/>
          </p:nvCxnSpPr>
          <p:spPr>
            <a:xfrm>
              <a:off x="5020574" y="2018581"/>
              <a:ext cx="3084965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7" name="Google Shape;457;p42"/>
            <p:cNvCxnSpPr/>
            <p:nvPr/>
          </p:nvCxnSpPr>
          <p:spPr>
            <a:xfrm flipH="1">
              <a:off x="5020574" y="2018581"/>
              <a:ext cx="2057" cy="12836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8" name="Google Shape;458;p42"/>
            <p:cNvCxnSpPr/>
            <p:nvPr/>
          </p:nvCxnSpPr>
          <p:spPr>
            <a:xfrm rot="10800000" flipH="1">
              <a:off x="5020573" y="3302192"/>
              <a:ext cx="3316995" cy="57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9" name="Google Shape;459;p42"/>
            <p:cNvCxnSpPr/>
            <p:nvPr/>
          </p:nvCxnSpPr>
          <p:spPr>
            <a:xfrm>
              <a:off x="8337568" y="1785361"/>
              <a:ext cx="1" cy="151683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60" name="Google Shape;460;p42"/>
          <p:cNvSpPr txBox="1"/>
          <p:nvPr/>
        </p:nvSpPr>
        <p:spPr>
          <a:xfrm>
            <a:off x="5692258" y="3910969"/>
            <a:ext cx="32131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definition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moveRobot 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method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1" name="Google Shape;461;p42"/>
          <p:cNvCxnSpPr/>
          <p:nvPr/>
        </p:nvCxnSpPr>
        <p:spPr>
          <a:xfrm rot="10800000" flipH="1">
            <a:off x="6025079" y="3378100"/>
            <a:ext cx="241200" cy="6288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3"/>
          <p:cNvSpPr txBox="1">
            <a:spLocks noGrp="1"/>
          </p:cNvSpPr>
          <p:nvPr>
            <p:ph type="body" idx="1"/>
          </p:nvPr>
        </p:nvSpPr>
        <p:spPr>
          <a:xfrm>
            <a:off x="457200" y="884110"/>
            <a:ext cx="399415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2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chemeClr val="dk1"/>
                </a:solidFill>
              </a:rPr>
              <a:t>General form for a class:</a:t>
            </a:r>
            <a:endParaRPr sz="1000" b="1">
              <a:solidFill>
                <a:schemeClr val="dk1"/>
              </a:solidFill>
            </a:endParaRPr>
          </a:p>
          <a:p>
            <a:pPr marL="12700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>
              <a:solidFill>
                <a:schemeClr val="dk1"/>
              </a:solidFill>
            </a:endParaRPr>
          </a:p>
          <a:p>
            <a:pPr marL="12700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467" name="Google Shape;467;p43"/>
          <p:cNvSpPr txBox="1">
            <a:spLocks noGrp="1"/>
          </p:cNvSpPr>
          <p:nvPr>
            <p:ph type="title"/>
          </p:nvPr>
        </p:nvSpPr>
        <p:spPr>
          <a:xfrm>
            <a:off x="457200" y="145477"/>
            <a:ext cx="82296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Declaring</a:t>
            </a:r>
            <a:r>
              <a:rPr lang="en-US" sz="3600" b="1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b="1">
                <a:latin typeface="Arial"/>
                <a:ea typeface="Arial"/>
                <a:cs typeface="Arial"/>
                <a:sym typeface="Arial"/>
              </a:rPr>
              <a:t>and Defining a Class (3/3)</a:t>
            </a:r>
            <a:endParaRPr/>
          </a:p>
        </p:txBody>
      </p:sp>
      <p:sp>
        <p:nvSpPr>
          <p:cNvPr id="468" name="Google Shape;468;p43"/>
          <p:cNvSpPr txBox="1"/>
          <p:nvPr/>
        </p:nvSpPr>
        <p:spPr>
          <a:xfrm>
            <a:off x="5755239" y="1336130"/>
            <a:ext cx="1205041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declaration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43"/>
          <p:cNvSpPr txBox="1"/>
          <p:nvPr/>
        </p:nvSpPr>
        <p:spPr>
          <a:xfrm>
            <a:off x="457200" y="3355905"/>
            <a:ext cx="8452022" cy="17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275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make code more compact, typically put opening brace on same line as declaration -- Java compiler doesn’t care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12750" marR="0" lvl="0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class goes in its own file, where </a:t>
            </a: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name of file </a:t>
            </a:r>
            <a:r>
              <a:rPr lang="en-US" sz="1800" b="1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matches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name of class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Courier New"/>
              <a:buChar char="o"/>
            </a:pP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 is contained in file “RobotMover.java”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43"/>
          <p:cNvSpPr/>
          <p:nvPr/>
        </p:nvSpPr>
        <p:spPr>
          <a:xfrm rot="10800000">
            <a:off x="5490498" y="1238910"/>
            <a:ext cx="199661" cy="545336"/>
          </a:xfrm>
          <a:prstGeom prst="leftBrace">
            <a:avLst>
              <a:gd name="adj1" fmla="val 8333"/>
              <a:gd name="adj2" fmla="val 50000"/>
            </a:avLst>
          </a:prstGeom>
          <a:noFill/>
          <a:ln w="127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43"/>
          <p:cNvSpPr/>
          <p:nvPr/>
        </p:nvSpPr>
        <p:spPr>
          <a:xfrm>
            <a:off x="708009" y="1265824"/>
            <a:ext cx="5276675" cy="2200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&lt;visibility&gt; </a:t>
            </a:r>
            <a:r>
              <a:rPr lang="en-US" sz="1600" b="1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16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&lt;name&gt; </a:t>
            </a:r>
            <a:r>
              <a:rPr lang="en-US" sz="1600" b="0" i="0" u="none" strike="noStrike" cap="none">
                <a:solidFill>
                  <a:srgbClr val="0C0C0C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4C4C4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4C4C4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4C4C4C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600" b="0" i="0" u="none" strike="noStrike" cap="none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&lt;code (properties and        capabilities) that defines class&gt;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C0C0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C0C0C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43"/>
          <p:cNvSpPr/>
          <p:nvPr/>
        </p:nvSpPr>
        <p:spPr>
          <a:xfrm flipH="1">
            <a:off x="5507458" y="1895268"/>
            <a:ext cx="244749" cy="1571158"/>
          </a:xfrm>
          <a:prstGeom prst="leftBrace">
            <a:avLst>
              <a:gd name="adj1" fmla="val 24922"/>
              <a:gd name="adj2" fmla="val 50000"/>
            </a:avLst>
          </a:prstGeom>
          <a:noFill/>
          <a:ln w="12700" cap="flat" cmpd="sng">
            <a:solidFill>
              <a:srgbClr val="4C4C4C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43"/>
          <p:cNvSpPr txBox="1"/>
          <p:nvPr/>
        </p:nvSpPr>
        <p:spPr>
          <a:xfrm>
            <a:off x="5752207" y="2484516"/>
            <a:ext cx="218915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definition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CS15 Mixer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74" y="1107619"/>
            <a:ext cx="4753069" cy="3262312"/>
          </a:xfrm>
        </p:spPr>
        <p:txBody>
          <a:bodyPr/>
          <a:lstStyle/>
          <a:p>
            <a:pPr marL="6858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This Wednesday, September 11 in CIT 3</a:t>
            </a:r>
            <a:r>
              <a:rPr lang="en-US" baseline="30000" dirty="0"/>
              <a:t>rd</a:t>
            </a:r>
            <a:r>
              <a:rPr lang="en-US" dirty="0"/>
              <a:t> floor atrium, from 5-6PM</a:t>
            </a:r>
          </a:p>
          <a:p>
            <a:pPr marL="6858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Get to know the15 TA staff!</a:t>
            </a:r>
          </a:p>
          <a:p>
            <a:pPr marL="6858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Drinks and light snacks will be provided</a:t>
            </a:r>
          </a:p>
          <a:p>
            <a:pPr marL="685800" indent="-457200">
              <a:buSzPct val="100000"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Google Shape;99;p3" descr="Imagen relacionad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600" y="1687025"/>
            <a:ext cx="3739301" cy="210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33883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4"/>
          <p:cNvSpPr txBox="1">
            <a:spLocks noGrp="1"/>
          </p:cNvSpPr>
          <p:nvPr>
            <p:ph type="title"/>
          </p:nvPr>
        </p:nvSpPr>
        <p:spPr>
          <a:xfrm>
            <a:off x="445186" y="357550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1">
                <a:latin typeface="Arial"/>
                <a:ea typeface="Arial"/>
                <a:cs typeface="Arial"/>
                <a:sym typeface="Arial"/>
              </a:rPr>
              <a:t>class (defined by the TAs)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44"/>
          <p:cNvSpPr txBox="1">
            <a:spLocks noGrp="1"/>
          </p:cNvSpPr>
          <p:nvPr>
            <p:ph type="body" idx="1"/>
          </p:nvPr>
        </p:nvSpPr>
        <p:spPr>
          <a:xfrm>
            <a:off x="152400" y="1590384"/>
            <a:ext cx="5259859" cy="2945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class Robot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turnRight() 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turns robot right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08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moveForward(int numberOfSteps) 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moves robot forward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/* other code elided-- if you’re curious, check out Robot.java in the stencil code!*/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  <p:sp>
        <p:nvSpPr>
          <p:cNvPr id="480" name="Google Shape;480;p44"/>
          <p:cNvSpPr txBox="1">
            <a:spLocks noGrp="1"/>
          </p:cNvSpPr>
          <p:nvPr>
            <p:ph type="body" idx="2"/>
          </p:nvPr>
        </p:nvSpPr>
        <p:spPr>
          <a:xfrm>
            <a:off x="4732636" y="1729418"/>
            <a:ext cx="4300151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42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public class Robot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declares</a:t>
            </a: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lang="en-US" sz="18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called 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endParaRPr dirty="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C00C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42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Information about the properties and capabilities of 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(the 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class definition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goes within the  red curly braces</a:t>
            </a:r>
            <a:endParaRPr dirty="0"/>
          </a:p>
        </p:txBody>
      </p:sp>
      <p:sp>
        <p:nvSpPr>
          <p:cNvPr id="481" name="Google Shape;481;p44"/>
          <p:cNvSpPr/>
          <p:nvPr/>
        </p:nvSpPr>
        <p:spPr>
          <a:xfrm>
            <a:off x="493925" y="1013709"/>
            <a:ext cx="6388786" cy="338554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Note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Normally, support code is a “black box” that you can’t examine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2" name="Google Shape;482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315262">
            <a:off x="7254758" y="934034"/>
            <a:ext cx="802410" cy="620913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44"/>
          <p:cNvSpPr txBox="1"/>
          <p:nvPr/>
        </p:nvSpPr>
        <p:spPr>
          <a:xfrm>
            <a:off x="3175000" y="1784908"/>
            <a:ext cx="16891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in-line comment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4" name="Google Shape;484;p44"/>
          <p:cNvCxnSpPr/>
          <p:nvPr/>
        </p:nvCxnSpPr>
        <p:spPr>
          <a:xfrm flipH="1">
            <a:off x="3162300" y="2054585"/>
            <a:ext cx="393700" cy="24264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5"/>
          <p:cNvSpPr txBox="1">
            <a:spLocks noGrp="1"/>
          </p:cNvSpPr>
          <p:nvPr>
            <p:ph type="title"/>
          </p:nvPr>
        </p:nvSpPr>
        <p:spPr>
          <a:xfrm>
            <a:off x="509209" y="91097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Methods of the TA's </a:t>
            </a:r>
            <a:r>
              <a:rPr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1">
                <a:latin typeface="Arial"/>
                <a:ea typeface="Arial"/>
                <a:cs typeface="Arial"/>
                <a:sym typeface="Arial"/>
              </a:rPr>
              <a:t>class  </a:t>
            </a:r>
            <a:endParaRPr/>
          </a:p>
        </p:txBody>
      </p:sp>
      <p:sp>
        <p:nvSpPr>
          <p:cNvPr id="490" name="Google Shape;490;p45"/>
          <p:cNvSpPr txBox="1">
            <a:spLocks noGrp="1"/>
          </p:cNvSpPr>
          <p:nvPr>
            <p:ph type="body" idx="1"/>
          </p:nvPr>
        </p:nvSpPr>
        <p:spPr>
          <a:xfrm>
            <a:off x="4267199" y="693046"/>
            <a:ext cx="4728521" cy="4447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42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public void turnRight()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public void moveForward(int numberOfSteps)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</a:t>
            </a: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declare a method</a:t>
            </a:r>
            <a:endParaRPr/>
          </a:p>
          <a:p>
            <a:pPr marL="1085850" marR="0" lvl="1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o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on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later!</a:t>
            </a:r>
            <a:endParaRPr/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moveForward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needs to know how many steps to move, so </a:t>
            </a:r>
            <a:r>
              <a:rPr lang="en-US" sz="1800"/>
              <a:t>the parameter is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 numberOfSteps</a:t>
            </a:r>
            <a:r>
              <a:rPr lang="en-US" sz="1800" b="0" i="0" u="none" strike="noStrike" cap="none">
                <a:solidFill>
                  <a:srgbClr val="0C00C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within parentheses</a:t>
            </a:r>
            <a:endParaRPr/>
          </a:p>
          <a:p>
            <a:pPr marL="1085850" marR="0" lvl="1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Courier New"/>
              <a:buChar char="o"/>
            </a:pP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tells compiler this parameter is an “integer” (we say “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moveForward</a:t>
            </a:r>
            <a:r>
              <a:rPr lang="en-US" sz="1800" b="0" i="0" u="none" strike="noStrike" cap="none">
                <a:solidFill>
                  <a:srgbClr val="0C00CE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takes a single parameter called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numberOfSteps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 type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”)     </a:t>
            </a:r>
            <a:endParaRPr/>
          </a:p>
        </p:txBody>
      </p:sp>
      <p:sp>
        <p:nvSpPr>
          <p:cNvPr id="491" name="Google Shape;491;p45"/>
          <p:cNvSpPr txBox="1">
            <a:spLocks noGrp="1"/>
          </p:cNvSpPr>
          <p:nvPr>
            <p:ph type="body" idx="2"/>
          </p:nvPr>
        </p:nvSpPr>
        <p:spPr>
          <a:xfrm>
            <a:off x="292100" y="1339346"/>
            <a:ext cx="4629665" cy="2945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class Robot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void turnRight()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turns robot right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void moveForward(int numberOfSteps)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moves robot forward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/* other code elided-- if you’re curious, check out Robot.java in the stencil code!*/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6"/>
          <p:cNvSpPr txBox="1">
            <a:spLocks noGrp="1"/>
          </p:cNvSpPr>
          <p:nvPr>
            <p:ph type="title"/>
          </p:nvPr>
        </p:nvSpPr>
        <p:spPr>
          <a:xfrm>
            <a:off x="457200" y="3284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Classes and Instances (1/4)</a:t>
            </a:r>
            <a:endParaRPr/>
          </a:p>
        </p:txBody>
      </p:sp>
      <p:sp>
        <p:nvSpPr>
          <p:cNvPr id="497" name="Google Shape;497;p46"/>
          <p:cNvSpPr txBox="1">
            <a:spLocks noGrp="1"/>
          </p:cNvSpPr>
          <p:nvPr>
            <p:ph type="body" idx="1"/>
          </p:nvPr>
        </p:nvSpPr>
        <p:spPr>
          <a:xfrm>
            <a:off x="222421" y="857392"/>
            <a:ext cx="6516710" cy="4144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42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800" b="0" i="0" u="none" strike="noStrike" cap="none">
                <a:solidFill>
                  <a:srgbClr val="0C00C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an </a:t>
            </a: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instance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 class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endParaRPr>
              <a:solidFill>
                <a:srgbClr val="0000FF"/>
              </a:solidFill>
            </a:endParaRPr>
          </a:p>
          <a:p>
            <a:pPr marL="1085850" marR="0" lvl="1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 New"/>
              <a:buChar char="o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means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600" b="0" i="0" u="none" strike="noStrike" cap="none">
                <a:solidFill>
                  <a:srgbClr val="0C00C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a particular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that was built using the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class as a blueprint</a:t>
            </a:r>
            <a:r>
              <a:rPr lang="en-US" sz="1600"/>
              <a:t> (a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nother </a:t>
            </a:r>
            <a:r>
              <a:rPr lang="en-US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instance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could be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dwightBot</a:t>
            </a:r>
            <a:r>
              <a:rPr lang="en-US" sz="1600" i="0" u="none" strike="noStrike" cap="none"/>
              <a:t>)</a:t>
            </a:r>
            <a:endParaRPr sz="1600" i="0" u="none" strike="noStrike" cap="none"/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(all </a:t>
            </a: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instances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 the class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have </a:t>
            </a: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exact same capabilities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the methods defined in the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class. What one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C00CE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instance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can do, they all can do since they are made with the same blueprint!</a:t>
            </a:r>
            <a:endParaRPr/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also have </a:t>
            </a: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exact same properties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(i.e., every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has a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a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1085850" marR="0" lvl="1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Char char="o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they all have these properties but the values of these properties may differ between instances (e.g., a big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small </a:t>
            </a: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dwightBot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</p:txBody>
      </p:sp>
      <p:pic>
        <p:nvPicPr>
          <p:cNvPr id="6" name="Google Shape;626;p49">
            <a:extLst>
              <a:ext uri="{FF2B5EF4-FFF2-40B4-BE49-F238E27FC236}">
                <a16:creationId xmlns:a16="http://schemas.microsoft.com/office/drawing/2014/main" id="{ED23457A-AEBF-D642-ABE7-0E42EEC6072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39131" y="1359309"/>
            <a:ext cx="2272491" cy="2424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4" name="Google Shape;504;p47"/>
          <p:cNvGrpSpPr/>
          <p:nvPr/>
        </p:nvGrpSpPr>
        <p:grpSpPr>
          <a:xfrm>
            <a:off x="3621087" y="1207294"/>
            <a:ext cx="1901826" cy="2022475"/>
            <a:chOff x="1105783" y="910975"/>
            <a:chExt cx="1903229" cy="2021399"/>
          </a:xfrm>
        </p:grpSpPr>
        <p:pic>
          <p:nvPicPr>
            <p:cNvPr id="505" name="Google Shape;505;p4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5783" y="910975"/>
              <a:ext cx="1894913" cy="2021253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sm" len="sm"/>
              <a:tailEnd type="none" w="sm" len="sm"/>
            </a:ln>
          </p:spPr>
        </p:pic>
        <p:cxnSp>
          <p:nvCxnSpPr>
            <p:cNvPr id="506" name="Google Shape;506;p47"/>
            <p:cNvCxnSpPr>
              <a:stCxn id="505" idx="0"/>
              <a:endCxn id="505" idx="2"/>
            </p:cNvCxnSpPr>
            <p:nvPr/>
          </p:nvCxnSpPr>
          <p:spPr>
            <a:xfrm>
              <a:off x="2053239" y="910975"/>
              <a:ext cx="0" cy="202110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07" name="Google Shape;507;p47"/>
            <p:cNvCxnSpPr/>
            <p:nvPr/>
          </p:nvCxnSpPr>
          <p:spPr>
            <a:xfrm>
              <a:off x="2292784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08" name="Google Shape;508;p47"/>
            <p:cNvCxnSpPr/>
            <p:nvPr/>
          </p:nvCxnSpPr>
          <p:spPr>
            <a:xfrm>
              <a:off x="2532328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09" name="Google Shape;509;p47"/>
            <p:cNvCxnSpPr/>
            <p:nvPr/>
          </p:nvCxnSpPr>
          <p:spPr>
            <a:xfrm>
              <a:off x="2771873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10" name="Google Shape;510;p47"/>
            <p:cNvCxnSpPr/>
            <p:nvPr/>
          </p:nvCxnSpPr>
          <p:spPr>
            <a:xfrm>
              <a:off x="1813696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11" name="Google Shape;511;p47"/>
            <p:cNvCxnSpPr/>
            <p:nvPr/>
          </p:nvCxnSpPr>
          <p:spPr>
            <a:xfrm>
              <a:off x="1574152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12" name="Google Shape;512;p47"/>
            <p:cNvCxnSpPr/>
            <p:nvPr/>
          </p:nvCxnSpPr>
          <p:spPr>
            <a:xfrm>
              <a:off x="1334608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13" name="Google Shape;513;p47"/>
            <p:cNvCxnSpPr/>
            <p:nvPr/>
          </p:nvCxnSpPr>
          <p:spPr>
            <a:xfrm rot="10800000">
              <a:off x="1105812" y="1131484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14" name="Google Shape;514;p47"/>
            <p:cNvCxnSpPr/>
            <p:nvPr/>
          </p:nvCxnSpPr>
          <p:spPr>
            <a:xfrm rot="10800000">
              <a:off x="1105812" y="1371028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15" name="Google Shape;515;p47"/>
            <p:cNvCxnSpPr/>
            <p:nvPr/>
          </p:nvCxnSpPr>
          <p:spPr>
            <a:xfrm rot="10800000">
              <a:off x="1105812" y="1610572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16" name="Google Shape;516;p47"/>
            <p:cNvCxnSpPr/>
            <p:nvPr/>
          </p:nvCxnSpPr>
          <p:spPr>
            <a:xfrm rot="10800000">
              <a:off x="1105812" y="1850115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17" name="Google Shape;517;p47"/>
            <p:cNvCxnSpPr/>
            <p:nvPr/>
          </p:nvCxnSpPr>
          <p:spPr>
            <a:xfrm rot="10800000">
              <a:off x="1105812" y="2089659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18" name="Google Shape;518;p47"/>
            <p:cNvCxnSpPr/>
            <p:nvPr/>
          </p:nvCxnSpPr>
          <p:spPr>
            <a:xfrm rot="10800000">
              <a:off x="1105812" y="2329203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19" name="Google Shape;519;p47"/>
            <p:cNvCxnSpPr/>
            <p:nvPr/>
          </p:nvCxnSpPr>
          <p:spPr>
            <a:xfrm rot="10800000">
              <a:off x="1105812" y="2568747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20" name="Google Shape;520;p47"/>
            <p:cNvCxnSpPr/>
            <p:nvPr/>
          </p:nvCxnSpPr>
          <p:spPr>
            <a:xfrm rot="10800000">
              <a:off x="1105812" y="2808291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521" name="Google Shape;521;p47"/>
          <p:cNvSpPr txBox="1"/>
          <p:nvPr/>
        </p:nvSpPr>
        <p:spPr>
          <a:xfrm>
            <a:off x="3387725" y="3462338"/>
            <a:ext cx="2368550" cy="747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 is like a </a:t>
            </a:r>
            <a:r>
              <a:rPr lang="en-US" sz="18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blueprint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47"/>
          <p:cNvSpPr txBox="1">
            <a:spLocks noGrp="1"/>
          </p:cNvSpPr>
          <p:nvPr>
            <p:ph type="title"/>
          </p:nvPr>
        </p:nvSpPr>
        <p:spPr>
          <a:xfrm>
            <a:off x="457200" y="3284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Classes and Instances (2/4)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32939" y="3016574"/>
            <a:ext cx="1219896" cy="130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7287642" y="2770831"/>
            <a:ext cx="1572099" cy="1677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4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698417">
            <a:off x="4961907" y="2776226"/>
            <a:ext cx="1572099" cy="1677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4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9419" y="2637683"/>
            <a:ext cx="1805800" cy="19268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1" name="Google Shape;531;p48"/>
          <p:cNvGrpSpPr/>
          <p:nvPr/>
        </p:nvGrpSpPr>
        <p:grpSpPr>
          <a:xfrm>
            <a:off x="457200" y="2554715"/>
            <a:ext cx="1903414" cy="2020889"/>
            <a:chOff x="1105783" y="910975"/>
            <a:chExt cx="1903229" cy="2021400"/>
          </a:xfrm>
        </p:grpSpPr>
        <p:pic>
          <p:nvPicPr>
            <p:cNvPr id="532" name="Google Shape;532;p48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105783" y="910975"/>
              <a:ext cx="1894913" cy="2021253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sm" len="sm"/>
              <a:tailEnd type="none" w="sm" len="sm"/>
            </a:ln>
          </p:spPr>
        </p:pic>
        <p:cxnSp>
          <p:nvCxnSpPr>
            <p:cNvPr id="533" name="Google Shape;533;p48"/>
            <p:cNvCxnSpPr>
              <a:stCxn id="532" idx="0"/>
              <a:endCxn id="532" idx="2"/>
            </p:cNvCxnSpPr>
            <p:nvPr/>
          </p:nvCxnSpPr>
          <p:spPr>
            <a:xfrm>
              <a:off x="2053239" y="910975"/>
              <a:ext cx="0" cy="202140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34" name="Google Shape;534;p48"/>
            <p:cNvCxnSpPr/>
            <p:nvPr/>
          </p:nvCxnSpPr>
          <p:spPr>
            <a:xfrm>
              <a:off x="2292784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35" name="Google Shape;535;p48"/>
            <p:cNvCxnSpPr/>
            <p:nvPr/>
          </p:nvCxnSpPr>
          <p:spPr>
            <a:xfrm>
              <a:off x="2532328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36" name="Google Shape;536;p48"/>
            <p:cNvCxnSpPr/>
            <p:nvPr/>
          </p:nvCxnSpPr>
          <p:spPr>
            <a:xfrm>
              <a:off x="2771873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37" name="Google Shape;537;p48"/>
            <p:cNvCxnSpPr/>
            <p:nvPr/>
          </p:nvCxnSpPr>
          <p:spPr>
            <a:xfrm>
              <a:off x="1813696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38" name="Google Shape;538;p48"/>
            <p:cNvCxnSpPr/>
            <p:nvPr/>
          </p:nvCxnSpPr>
          <p:spPr>
            <a:xfrm>
              <a:off x="1574152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39" name="Google Shape;539;p48"/>
            <p:cNvCxnSpPr/>
            <p:nvPr/>
          </p:nvCxnSpPr>
          <p:spPr>
            <a:xfrm>
              <a:off x="1334608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40" name="Google Shape;540;p48"/>
            <p:cNvCxnSpPr/>
            <p:nvPr/>
          </p:nvCxnSpPr>
          <p:spPr>
            <a:xfrm rot="10800000">
              <a:off x="1105812" y="1131484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41" name="Google Shape;541;p48"/>
            <p:cNvCxnSpPr/>
            <p:nvPr/>
          </p:nvCxnSpPr>
          <p:spPr>
            <a:xfrm rot="10800000">
              <a:off x="1105812" y="1371028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42" name="Google Shape;542;p48"/>
            <p:cNvCxnSpPr/>
            <p:nvPr/>
          </p:nvCxnSpPr>
          <p:spPr>
            <a:xfrm rot="10800000">
              <a:off x="1105812" y="1610572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43" name="Google Shape;543;p48"/>
            <p:cNvCxnSpPr/>
            <p:nvPr/>
          </p:nvCxnSpPr>
          <p:spPr>
            <a:xfrm rot="10800000">
              <a:off x="1105812" y="1850115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44" name="Google Shape;544;p48"/>
            <p:cNvCxnSpPr/>
            <p:nvPr/>
          </p:nvCxnSpPr>
          <p:spPr>
            <a:xfrm rot="10800000">
              <a:off x="1105812" y="2089659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45" name="Google Shape;545;p48"/>
            <p:cNvCxnSpPr/>
            <p:nvPr/>
          </p:nvCxnSpPr>
          <p:spPr>
            <a:xfrm rot="10800000">
              <a:off x="1105812" y="2329203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46" name="Google Shape;546;p48"/>
            <p:cNvCxnSpPr/>
            <p:nvPr/>
          </p:nvCxnSpPr>
          <p:spPr>
            <a:xfrm rot="10800000">
              <a:off x="1105812" y="2568747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47" name="Google Shape;547;p48"/>
            <p:cNvCxnSpPr/>
            <p:nvPr/>
          </p:nvCxnSpPr>
          <p:spPr>
            <a:xfrm rot="10800000">
              <a:off x="1105812" y="2808291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548" name="Google Shape;548;p48"/>
          <p:cNvSpPr txBox="1"/>
          <p:nvPr/>
        </p:nvSpPr>
        <p:spPr>
          <a:xfrm>
            <a:off x="1012154" y="1165159"/>
            <a:ext cx="744854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can use the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 to build actual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- </a:t>
            </a: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instances</a:t>
            </a:r>
            <a:r>
              <a:rPr lang="en-US" sz="18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 the class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whose properties (like their color in this case) may vary (next lecture)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9" name="Google Shape;549;p48"/>
          <p:cNvGrpSpPr/>
          <p:nvPr/>
        </p:nvGrpSpPr>
        <p:grpSpPr>
          <a:xfrm>
            <a:off x="2622226" y="2569527"/>
            <a:ext cx="1903413" cy="2020889"/>
            <a:chOff x="1105783" y="910975"/>
            <a:chExt cx="1903229" cy="2021400"/>
          </a:xfrm>
        </p:grpSpPr>
        <p:pic>
          <p:nvPicPr>
            <p:cNvPr id="550" name="Google Shape;550;p48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105783" y="910975"/>
              <a:ext cx="1894913" cy="2021253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sm" len="sm"/>
              <a:tailEnd type="none" w="sm" len="sm"/>
            </a:ln>
          </p:spPr>
        </p:pic>
        <p:cxnSp>
          <p:nvCxnSpPr>
            <p:cNvPr id="551" name="Google Shape;551;p48"/>
            <p:cNvCxnSpPr>
              <a:stCxn id="550" idx="0"/>
              <a:endCxn id="550" idx="2"/>
            </p:cNvCxnSpPr>
            <p:nvPr/>
          </p:nvCxnSpPr>
          <p:spPr>
            <a:xfrm>
              <a:off x="2053239" y="910975"/>
              <a:ext cx="0" cy="202140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52" name="Google Shape;552;p48"/>
            <p:cNvCxnSpPr/>
            <p:nvPr/>
          </p:nvCxnSpPr>
          <p:spPr>
            <a:xfrm>
              <a:off x="2292784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53" name="Google Shape;553;p48"/>
            <p:cNvCxnSpPr/>
            <p:nvPr/>
          </p:nvCxnSpPr>
          <p:spPr>
            <a:xfrm>
              <a:off x="2532328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54" name="Google Shape;554;p48"/>
            <p:cNvCxnSpPr/>
            <p:nvPr/>
          </p:nvCxnSpPr>
          <p:spPr>
            <a:xfrm>
              <a:off x="2771873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55" name="Google Shape;555;p48"/>
            <p:cNvCxnSpPr/>
            <p:nvPr/>
          </p:nvCxnSpPr>
          <p:spPr>
            <a:xfrm>
              <a:off x="1813696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56" name="Google Shape;556;p48"/>
            <p:cNvCxnSpPr/>
            <p:nvPr/>
          </p:nvCxnSpPr>
          <p:spPr>
            <a:xfrm>
              <a:off x="1574152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57" name="Google Shape;557;p48"/>
            <p:cNvCxnSpPr/>
            <p:nvPr/>
          </p:nvCxnSpPr>
          <p:spPr>
            <a:xfrm>
              <a:off x="1334608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58" name="Google Shape;558;p48"/>
            <p:cNvCxnSpPr/>
            <p:nvPr/>
          </p:nvCxnSpPr>
          <p:spPr>
            <a:xfrm rot="10800000">
              <a:off x="1105812" y="1131484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59" name="Google Shape;559;p48"/>
            <p:cNvCxnSpPr/>
            <p:nvPr/>
          </p:nvCxnSpPr>
          <p:spPr>
            <a:xfrm rot="10800000">
              <a:off x="1105812" y="1371028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60" name="Google Shape;560;p48"/>
            <p:cNvCxnSpPr/>
            <p:nvPr/>
          </p:nvCxnSpPr>
          <p:spPr>
            <a:xfrm rot="10800000">
              <a:off x="1105812" y="1610572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61" name="Google Shape;561;p48"/>
            <p:cNvCxnSpPr/>
            <p:nvPr/>
          </p:nvCxnSpPr>
          <p:spPr>
            <a:xfrm rot="10800000">
              <a:off x="1105812" y="1850115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62" name="Google Shape;562;p48"/>
            <p:cNvCxnSpPr/>
            <p:nvPr/>
          </p:nvCxnSpPr>
          <p:spPr>
            <a:xfrm rot="10800000">
              <a:off x="1105812" y="2089659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63" name="Google Shape;563;p48"/>
            <p:cNvCxnSpPr/>
            <p:nvPr/>
          </p:nvCxnSpPr>
          <p:spPr>
            <a:xfrm rot="10800000">
              <a:off x="1105812" y="2329203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64" name="Google Shape;564;p48"/>
            <p:cNvCxnSpPr/>
            <p:nvPr/>
          </p:nvCxnSpPr>
          <p:spPr>
            <a:xfrm rot="10800000">
              <a:off x="1105812" y="2568747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65" name="Google Shape;565;p48"/>
            <p:cNvCxnSpPr/>
            <p:nvPr/>
          </p:nvCxnSpPr>
          <p:spPr>
            <a:xfrm rot="10800000">
              <a:off x="1105812" y="2808291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566" name="Google Shape;566;p48"/>
          <p:cNvGrpSpPr/>
          <p:nvPr/>
        </p:nvGrpSpPr>
        <p:grpSpPr>
          <a:xfrm>
            <a:off x="4771701" y="2569527"/>
            <a:ext cx="1903413" cy="2020889"/>
            <a:chOff x="1105783" y="910975"/>
            <a:chExt cx="1903229" cy="2021400"/>
          </a:xfrm>
        </p:grpSpPr>
        <p:pic>
          <p:nvPicPr>
            <p:cNvPr id="567" name="Google Shape;567;p48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105783" y="910975"/>
              <a:ext cx="1894913" cy="2021253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sm" len="sm"/>
              <a:tailEnd type="none" w="sm" len="sm"/>
            </a:ln>
          </p:spPr>
        </p:pic>
        <p:cxnSp>
          <p:nvCxnSpPr>
            <p:cNvPr id="568" name="Google Shape;568;p48"/>
            <p:cNvCxnSpPr>
              <a:stCxn id="567" idx="0"/>
              <a:endCxn id="567" idx="2"/>
            </p:cNvCxnSpPr>
            <p:nvPr/>
          </p:nvCxnSpPr>
          <p:spPr>
            <a:xfrm>
              <a:off x="2053239" y="910975"/>
              <a:ext cx="0" cy="202140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69" name="Google Shape;569;p48"/>
            <p:cNvCxnSpPr/>
            <p:nvPr/>
          </p:nvCxnSpPr>
          <p:spPr>
            <a:xfrm>
              <a:off x="2292784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70" name="Google Shape;570;p48"/>
            <p:cNvCxnSpPr/>
            <p:nvPr/>
          </p:nvCxnSpPr>
          <p:spPr>
            <a:xfrm>
              <a:off x="2532328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71" name="Google Shape;571;p48"/>
            <p:cNvCxnSpPr/>
            <p:nvPr/>
          </p:nvCxnSpPr>
          <p:spPr>
            <a:xfrm>
              <a:off x="2771873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72" name="Google Shape;572;p48"/>
            <p:cNvCxnSpPr/>
            <p:nvPr/>
          </p:nvCxnSpPr>
          <p:spPr>
            <a:xfrm>
              <a:off x="1813696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73" name="Google Shape;573;p48"/>
            <p:cNvCxnSpPr/>
            <p:nvPr/>
          </p:nvCxnSpPr>
          <p:spPr>
            <a:xfrm>
              <a:off x="1574152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74" name="Google Shape;574;p48"/>
            <p:cNvCxnSpPr/>
            <p:nvPr/>
          </p:nvCxnSpPr>
          <p:spPr>
            <a:xfrm>
              <a:off x="1334608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75" name="Google Shape;575;p48"/>
            <p:cNvCxnSpPr/>
            <p:nvPr/>
          </p:nvCxnSpPr>
          <p:spPr>
            <a:xfrm rot="10800000">
              <a:off x="1105812" y="1131484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76" name="Google Shape;576;p48"/>
            <p:cNvCxnSpPr/>
            <p:nvPr/>
          </p:nvCxnSpPr>
          <p:spPr>
            <a:xfrm rot="10800000">
              <a:off x="1105812" y="1371028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77" name="Google Shape;577;p48"/>
            <p:cNvCxnSpPr/>
            <p:nvPr/>
          </p:nvCxnSpPr>
          <p:spPr>
            <a:xfrm rot="10800000">
              <a:off x="1105812" y="1610572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78" name="Google Shape;578;p48"/>
            <p:cNvCxnSpPr/>
            <p:nvPr/>
          </p:nvCxnSpPr>
          <p:spPr>
            <a:xfrm rot="10800000">
              <a:off x="1105812" y="1850115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79" name="Google Shape;579;p48"/>
            <p:cNvCxnSpPr/>
            <p:nvPr/>
          </p:nvCxnSpPr>
          <p:spPr>
            <a:xfrm rot="10800000">
              <a:off x="1105812" y="2089659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80" name="Google Shape;580;p48"/>
            <p:cNvCxnSpPr/>
            <p:nvPr/>
          </p:nvCxnSpPr>
          <p:spPr>
            <a:xfrm rot="10800000">
              <a:off x="1105812" y="2329203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81" name="Google Shape;581;p48"/>
            <p:cNvCxnSpPr/>
            <p:nvPr/>
          </p:nvCxnSpPr>
          <p:spPr>
            <a:xfrm rot="10800000">
              <a:off x="1105812" y="2568747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82" name="Google Shape;582;p48"/>
            <p:cNvCxnSpPr/>
            <p:nvPr/>
          </p:nvCxnSpPr>
          <p:spPr>
            <a:xfrm rot="10800000">
              <a:off x="1105812" y="2808291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583" name="Google Shape;583;p48"/>
          <p:cNvGrpSpPr/>
          <p:nvPr/>
        </p:nvGrpSpPr>
        <p:grpSpPr>
          <a:xfrm>
            <a:off x="6921176" y="2569381"/>
            <a:ext cx="1903413" cy="2020889"/>
            <a:chOff x="1105783" y="910975"/>
            <a:chExt cx="1903229" cy="2021400"/>
          </a:xfrm>
        </p:grpSpPr>
        <p:pic>
          <p:nvPicPr>
            <p:cNvPr id="584" name="Google Shape;584;p48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105783" y="910975"/>
              <a:ext cx="1894913" cy="2021253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sm" len="sm"/>
              <a:tailEnd type="none" w="sm" len="sm"/>
            </a:ln>
          </p:spPr>
        </p:pic>
        <p:cxnSp>
          <p:nvCxnSpPr>
            <p:cNvPr id="585" name="Google Shape;585;p48"/>
            <p:cNvCxnSpPr>
              <a:stCxn id="584" idx="0"/>
              <a:endCxn id="584" idx="2"/>
            </p:cNvCxnSpPr>
            <p:nvPr/>
          </p:nvCxnSpPr>
          <p:spPr>
            <a:xfrm>
              <a:off x="2053239" y="910975"/>
              <a:ext cx="0" cy="202140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86" name="Google Shape;586;p48"/>
            <p:cNvCxnSpPr/>
            <p:nvPr/>
          </p:nvCxnSpPr>
          <p:spPr>
            <a:xfrm>
              <a:off x="2292784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87" name="Google Shape;587;p48"/>
            <p:cNvCxnSpPr/>
            <p:nvPr/>
          </p:nvCxnSpPr>
          <p:spPr>
            <a:xfrm>
              <a:off x="2532328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88" name="Google Shape;588;p48"/>
            <p:cNvCxnSpPr/>
            <p:nvPr/>
          </p:nvCxnSpPr>
          <p:spPr>
            <a:xfrm>
              <a:off x="2771873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89" name="Google Shape;589;p48"/>
            <p:cNvCxnSpPr/>
            <p:nvPr/>
          </p:nvCxnSpPr>
          <p:spPr>
            <a:xfrm>
              <a:off x="1813696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90" name="Google Shape;590;p48"/>
            <p:cNvCxnSpPr/>
            <p:nvPr/>
          </p:nvCxnSpPr>
          <p:spPr>
            <a:xfrm>
              <a:off x="1574152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91" name="Google Shape;591;p48"/>
            <p:cNvCxnSpPr/>
            <p:nvPr/>
          </p:nvCxnSpPr>
          <p:spPr>
            <a:xfrm>
              <a:off x="1334608" y="910975"/>
              <a:ext cx="0" cy="2021399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92" name="Google Shape;592;p48"/>
            <p:cNvCxnSpPr/>
            <p:nvPr/>
          </p:nvCxnSpPr>
          <p:spPr>
            <a:xfrm rot="10800000">
              <a:off x="1105812" y="1131484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93" name="Google Shape;593;p48"/>
            <p:cNvCxnSpPr/>
            <p:nvPr/>
          </p:nvCxnSpPr>
          <p:spPr>
            <a:xfrm rot="10800000">
              <a:off x="1105812" y="1371028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94" name="Google Shape;594;p48"/>
            <p:cNvCxnSpPr/>
            <p:nvPr/>
          </p:nvCxnSpPr>
          <p:spPr>
            <a:xfrm rot="10800000">
              <a:off x="1105812" y="1610572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95" name="Google Shape;595;p48"/>
            <p:cNvCxnSpPr/>
            <p:nvPr/>
          </p:nvCxnSpPr>
          <p:spPr>
            <a:xfrm rot="10800000">
              <a:off x="1105812" y="1850115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96" name="Google Shape;596;p48"/>
            <p:cNvCxnSpPr/>
            <p:nvPr/>
          </p:nvCxnSpPr>
          <p:spPr>
            <a:xfrm rot="10800000">
              <a:off x="1105812" y="2089659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97" name="Google Shape;597;p48"/>
            <p:cNvCxnSpPr/>
            <p:nvPr/>
          </p:nvCxnSpPr>
          <p:spPr>
            <a:xfrm rot="10800000">
              <a:off x="1105812" y="2329203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98" name="Google Shape;598;p48"/>
            <p:cNvCxnSpPr/>
            <p:nvPr/>
          </p:nvCxnSpPr>
          <p:spPr>
            <a:xfrm rot="10800000">
              <a:off x="1105812" y="2568747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99" name="Google Shape;599;p48"/>
            <p:cNvCxnSpPr/>
            <p:nvPr/>
          </p:nvCxnSpPr>
          <p:spPr>
            <a:xfrm rot="10800000">
              <a:off x="1105812" y="2808291"/>
              <a:ext cx="1903200" cy="0"/>
            </a:xfrm>
            <a:prstGeom prst="straightConnector1">
              <a:avLst/>
            </a:prstGeom>
            <a:noFill/>
            <a:ln w="19050" cap="flat" cmpd="sng">
              <a:solidFill>
                <a:srgbClr val="0B5394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600" name="Google Shape;600;p48"/>
          <p:cNvSpPr txBox="1">
            <a:spLocks noGrp="1"/>
          </p:cNvSpPr>
          <p:nvPr>
            <p:ph type="title"/>
          </p:nvPr>
        </p:nvSpPr>
        <p:spPr>
          <a:xfrm>
            <a:off x="457200" y="3284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Classes and Instances (3/4)</a:t>
            </a:r>
            <a:endParaRPr/>
          </a:p>
        </p:txBody>
      </p:sp>
      <p:sp>
        <p:nvSpPr>
          <p:cNvPr id="601" name="Google Shape;601;p48"/>
          <p:cNvSpPr txBox="1"/>
          <p:nvPr/>
        </p:nvSpPr>
        <p:spPr>
          <a:xfrm>
            <a:off x="906472" y="4467721"/>
            <a:ext cx="1182688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endParaRPr sz="18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2" name="Google Shape;602;p48"/>
          <p:cNvSpPr txBox="1"/>
          <p:nvPr/>
        </p:nvSpPr>
        <p:spPr>
          <a:xfrm>
            <a:off x="3096265" y="4480077"/>
            <a:ext cx="1182688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blueBot</a:t>
            </a:r>
            <a:endParaRPr sz="1800" b="0" i="0" u="none" strike="noStrike" cap="non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3" name="Google Shape;603;p48"/>
          <p:cNvSpPr txBox="1"/>
          <p:nvPr/>
        </p:nvSpPr>
        <p:spPr>
          <a:xfrm>
            <a:off x="5253411" y="4480077"/>
            <a:ext cx="1182688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F00E6"/>
                </a:solidFill>
                <a:latin typeface="Consolas"/>
                <a:ea typeface="Consolas"/>
                <a:cs typeface="Consolas"/>
                <a:sym typeface="Consolas"/>
              </a:rPr>
              <a:t>pinkBot</a:t>
            </a:r>
            <a:endParaRPr sz="1800" b="0" i="0" u="none" strike="noStrike" cap="none">
              <a:solidFill>
                <a:srgbClr val="FF00E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4" name="Google Shape;604;p48"/>
          <p:cNvSpPr txBox="1"/>
          <p:nvPr/>
        </p:nvSpPr>
        <p:spPr>
          <a:xfrm>
            <a:off x="7192262" y="4480077"/>
            <a:ext cx="1585475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greenBot</a:t>
            </a:r>
            <a:endParaRPr sz="1800" b="0" i="0" u="none" strike="noStrike" cap="none">
              <a:solidFill>
                <a:srgbClr val="00B05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9"/>
          <p:cNvSpPr txBox="1"/>
          <p:nvPr/>
        </p:nvSpPr>
        <p:spPr>
          <a:xfrm>
            <a:off x="906472" y="1752257"/>
            <a:ext cx="1182688" cy="4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instance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0" name="Google Shape;610;p49"/>
          <p:cNvCxnSpPr>
            <a:stCxn id="609" idx="2"/>
          </p:cNvCxnSpPr>
          <p:nvPr/>
        </p:nvCxnSpPr>
        <p:spPr>
          <a:xfrm>
            <a:off x="1497816" y="2196757"/>
            <a:ext cx="0" cy="4065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611" name="Google Shape;611;p49"/>
          <p:cNvSpPr txBox="1"/>
          <p:nvPr/>
        </p:nvSpPr>
        <p:spPr>
          <a:xfrm>
            <a:off x="3084809" y="1752257"/>
            <a:ext cx="1182688" cy="4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instance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2" name="Google Shape;612;p49"/>
          <p:cNvCxnSpPr>
            <a:stCxn id="611" idx="2"/>
          </p:cNvCxnSpPr>
          <p:nvPr/>
        </p:nvCxnSpPr>
        <p:spPr>
          <a:xfrm>
            <a:off x="3676153" y="2196757"/>
            <a:ext cx="0" cy="4065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613" name="Google Shape;613;p49"/>
          <p:cNvSpPr txBox="1"/>
          <p:nvPr/>
        </p:nvSpPr>
        <p:spPr>
          <a:xfrm>
            <a:off x="5205422" y="1752257"/>
            <a:ext cx="1182688" cy="4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instance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4" name="Google Shape;614;p49"/>
          <p:cNvCxnSpPr>
            <a:stCxn id="613" idx="2"/>
          </p:cNvCxnSpPr>
          <p:nvPr/>
        </p:nvCxnSpPr>
        <p:spPr>
          <a:xfrm>
            <a:off x="5796766" y="2196757"/>
            <a:ext cx="0" cy="4065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615" name="Google Shape;615;p49"/>
          <p:cNvSpPr txBox="1"/>
          <p:nvPr/>
        </p:nvSpPr>
        <p:spPr>
          <a:xfrm>
            <a:off x="7369328" y="1752257"/>
            <a:ext cx="1182688" cy="4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instance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6" name="Google Shape;616;p49"/>
          <p:cNvCxnSpPr>
            <a:stCxn id="615" idx="2"/>
          </p:cNvCxnSpPr>
          <p:nvPr/>
        </p:nvCxnSpPr>
        <p:spPr>
          <a:xfrm>
            <a:off x="7960672" y="2196757"/>
            <a:ext cx="0" cy="4065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617" name="Google Shape;617;p49"/>
          <p:cNvSpPr txBox="1">
            <a:spLocks noGrp="1"/>
          </p:cNvSpPr>
          <p:nvPr>
            <p:ph type="title"/>
          </p:nvPr>
        </p:nvSpPr>
        <p:spPr>
          <a:xfrm>
            <a:off x="457200" y="3284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Classes and Instances (4/4)</a:t>
            </a:r>
            <a:endParaRPr/>
          </a:p>
        </p:txBody>
      </p:sp>
      <p:sp>
        <p:nvSpPr>
          <p:cNvPr id="618" name="Google Shape;618;p49"/>
          <p:cNvSpPr/>
          <p:nvPr/>
        </p:nvSpPr>
        <p:spPr>
          <a:xfrm>
            <a:off x="152710" y="1127894"/>
            <a:ext cx="853409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Method calls are done on instances of the class. These are four instances of the same class (blueprint).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49"/>
          <p:cNvSpPr txBox="1"/>
          <p:nvPr/>
        </p:nvSpPr>
        <p:spPr>
          <a:xfrm>
            <a:off x="906472" y="4445687"/>
            <a:ext cx="1182688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endParaRPr sz="18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0" name="Google Shape;620;p49"/>
          <p:cNvSpPr txBox="1"/>
          <p:nvPr/>
        </p:nvSpPr>
        <p:spPr>
          <a:xfrm>
            <a:off x="3096265" y="4458043"/>
            <a:ext cx="1182688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blueBot</a:t>
            </a:r>
            <a:endParaRPr sz="1800" b="0" i="0" u="none" strike="noStrike" cap="non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1" name="Google Shape;621;p49"/>
          <p:cNvSpPr txBox="1"/>
          <p:nvPr/>
        </p:nvSpPr>
        <p:spPr>
          <a:xfrm>
            <a:off x="5253411" y="4458043"/>
            <a:ext cx="1182688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F00E6"/>
                </a:solidFill>
                <a:latin typeface="Consolas"/>
                <a:ea typeface="Consolas"/>
                <a:cs typeface="Consolas"/>
                <a:sym typeface="Consolas"/>
              </a:rPr>
              <a:t>pinkBot</a:t>
            </a:r>
            <a:endParaRPr sz="1800" b="0" i="0" u="none" strike="noStrike" cap="none">
              <a:solidFill>
                <a:srgbClr val="FF00E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2" name="Google Shape;622;p49"/>
          <p:cNvSpPr txBox="1"/>
          <p:nvPr/>
        </p:nvSpPr>
        <p:spPr>
          <a:xfrm>
            <a:off x="7192262" y="4458043"/>
            <a:ext cx="1585475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greenBot</a:t>
            </a:r>
            <a:endParaRPr sz="1800" b="0" i="0" u="none" strike="noStrike" cap="none">
              <a:solidFill>
                <a:srgbClr val="00B05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23" name="Google Shape;623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32939" y="3016574"/>
            <a:ext cx="1219896" cy="130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4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7287642" y="2770831"/>
            <a:ext cx="1572099" cy="1677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4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698417">
            <a:off x="4961907" y="2776226"/>
            <a:ext cx="1572099" cy="1677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4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9419" y="2637683"/>
            <a:ext cx="1805800" cy="1926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0"/>
          <p:cNvSpPr txBox="1">
            <a:spLocks noGrp="1"/>
          </p:cNvSpPr>
          <p:nvPr>
            <p:ph type="title"/>
          </p:nvPr>
        </p:nvSpPr>
        <p:spPr>
          <a:xfrm>
            <a:off x="457198" y="2567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b="1" dirty="0" err="1"/>
              <a:t>TopHat</a:t>
            </a:r>
            <a:r>
              <a:rPr lang="en-US" sz="3600" b="1" dirty="0"/>
              <a:t> Question</a:t>
            </a:r>
            <a:endParaRPr dirty="0"/>
          </a:p>
        </p:txBody>
      </p:sp>
      <p:sp>
        <p:nvSpPr>
          <p:cNvPr id="632" name="Google Shape;632;p50"/>
          <p:cNvSpPr txBox="1">
            <a:spLocks noGrp="1"/>
          </p:cNvSpPr>
          <p:nvPr>
            <p:ph type="body" idx="1"/>
          </p:nvPr>
        </p:nvSpPr>
        <p:spPr>
          <a:xfrm>
            <a:off x="471735" y="984250"/>
            <a:ext cx="8508999" cy="167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</a:pPr>
            <a:r>
              <a:rPr lang="en-US" sz="2400"/>
              <a:t>You know that </a:t>
            </a:r>
            <a:r>
              <a:rPr lang="en-US" sz="2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blueBot</a:t>
            </a:r>
            <a:r>
              <a:rPr lang="en-US" sz="2400">
                <a:solidFill>
                  <a:srgbClr val="0000FF"/>
                </a:solidFill>
              </a:rPr>
              <a:t> </a:t>
            </a:r>
            <a:r>
              <a:rPr lang="en-US" sz="2400"/>
              <a:t>and </a:t>
            </a:r>
            <a:r>
              <a:rPr lang="en-US" sz="2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pinkBot</a:t>
            </a:r>
            <a:r>
              <a:rPr lang="en-US" sz="2400">
                <a:solidFill>
                  <a:srgbClr val="0000FF"/>
                </a:solidFill>
              </a:rPr>
              <a:t> </a:t>
            </a:r>
            <a:r>
              <a:rPr lang="en-US" sz="2400"/>
              <a:t>are instances of the same class. Let’s say that the call </a:t>
            </a:r>
            <a:r>
              <a:rPr lang="en-US" sz="2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pinkBot.chaChaSlide(); </a:t>
            </a:r>
            <a:r>
              <a:rPr lang="en-US" sz="2400"/>
              <a:t>makes </a:t>
            </a:r>
            <a:r>
              <a:rPr lang="en-US" sz="2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pinkBot</a:t>
            </a:r>
            <a:r>
              <a:rPr lang="en-US" sz="2400">
                <a:solidFill>
                  <a:srgbClr val="0000FF"/>
                </a:solidFill>
              </a:rPr>
              <a:t> </a:t>
            </a:r>
            <a:r>
              <a:rPr lang="en-US" sz="2400"/>
              <a:t>do the cha-cha slide. Which of the following is true?</a:t>
            </a:r>
            <a:endParaRPr/>
          </a:p>
        </p:txBody>
      </p:sp>
      <p:sp>
        <p:nvSpPr>
          <p:cNvPr id="633" name="Google Shape;633;p50"/>
          <p:cNvSpPr txBox="1">
            <a:spLocks noGrp="1"/>
          </p:cNvSpPr>
          <p:nvPr>
            <p:ph type="body" idx="2"/>
          </p:nvPr>
        </p:nvSpPr>
        <p:spPr>
          <a:xfrm>
            <a:off x="457198" y="2654300"/>
            <a:ext cx="8229598" cy="2350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lphaUcPeriod"/>
            </a:pPr>
            <a:r>
              <a:rPr lang="en-US" sz="2200"/>
              <a:t>The call </a:t>
            </a:r>
            <a:r>
              <a:rPr lang="en-US" sz="2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blueBot.chaChaSlide(); </a:t>
            </a:r>
            <a:r>
              <a:rPr lang="en-US" sz="2200"/>
              <a:t>will make </a:t>
            </a:r>
            <a:r>
              <a:rPr lang="en-US" sz="2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blueBot</a:t>
            </a:r>
            <a:r>
              <a:rPr lang="en-US" sz="2200">
                <a:solidFill>
                  <a:srgbClr val="0000FF"/>
                </a:solidFill>
              </a:rPr>
              <a:t> </a:t>
            </a:r>
            <a:r>
              <a:rPr lang="en-US" sz="2200"/>
              <a:t>do the cha-cha slide</a:t>
            </a:r>
            <a:endParaRPr/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lphaUcPeriod"/>
            </a:pPr>
            <a:r>
              <a:rPr lang="en-US" sz="2200"/>
              <a:t>The call </a:t>
            </a:r>
            <a:r>
              <a:rPr lang="en-US" sz="2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blueBot.chaChaSlide(); </a:t>
            </a:r>
            <a:r>
              <a:rPr lang="en-US" sz="2200"/>
              <a:t>might make </a:t>
            </a:r>
            <a:r>
              <a:rPr lang="en-US" sz="2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blueBot</a:t>
            </a:r>
            <a:r>
              <a:rPr lang="en-US" sz="2200">
                <a:solidFill>
                  <a:srgbClr val="0000FF"/>
                </a:solidFill>
              </a:rPr>
              <a:t> </a:t>
            </a:r>
            <a:r>
              <a:rPr lang="en-US" sz="2200"/>
              <a:t>do the cha-cha slide or another popular line dance instead</a:t>
            </a:r>
            <a:endParaRPr/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lphaUcPeriod"/>
            </a:pPr>
            <a:r>
              <a:rPr lang="en-US" sz="2200"/>
              <a:t>You have no guarantee that </a:t>
            </a:r>
            <a:r>
              <a:rPr lang="en-US" sz="2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blueBot 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has the method </a:t>
            </a:r>
            <a:r>
              <a:rPr lang="en-US" sz="2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chaChaSlide();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Defining Methods</a:t>
            </a:r>
            <a:endParaRPr/>
          </a:p>
        </p:txBody>
      </p:sp>
      <p:sp>
        <p:nvSpPr>
          <p:cNvPr id="639" name="Google Shape;639;p51"/>
          <p:cNvSpPr txBox="1">
            <a:spLocks noGrp="1"/>
          </p:cNvSpPr>
          <p:nvPr>
            <p:ph type="body" idx="1"/>
          </p:nvPr>
        </p:nvSpPr>
        <p:spPr>
          <a:xfrm>
            <a:off x="4004531" y="1146376"/>
            <a:ext cx="4948966" cy="218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429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000"/>
              <a:t>We have already learned about </a:t>
            </a:r>
            <a:r>
              <a:rPr lang="en-US" sz="2000" b="1">
                <a:solidFill>
                  <a:srgbClr val="FF0000"/>
                </a:solidFill>
              </a:rPr>
              <a:t>defining </a:t>
            </a:r>
            <a:r>
              <a:rPr lang="en-US" sz="2000" b="1" u="sng">
                <a:solidFill>
                  <a:srgbClr val="FF0000"/>
                </a:solidFill>
              </a:rPr>
              <a:t>classes</a:t>
            </a:r>
            <a:r>
              <a:rPr lang="en-US" sz="2000"/>
              <a:t>, let’s now talk about </a:t>
            </a:r>
            <a:r>
              <a:rPr lang="en-US" sz="2000" b="1">
                <a:solidFill>
                  <a:srgbClr val="FF0000"/>
                </a:solidFill>
              </a:rPr>
              <a:t>defining </a:t>
            </a:r>
            <a:r>
              <a:rPr lang="en-US" sz="2000" b="1" u="sng">
                <a:solidFill>
                  <a:srgbClr val="FF0000"/>
                </a:solidFill>
              </a:rPr>
              <a:t>methods</a:t>
            </a:r>
            <a:endParaRPr sz="2000" u="sng">
              <a:solidFill>
                <a:srgbClr val="FF0000"/>
              </a:solidFill>
            </a:endParaRPr>
          </a:p>
          <a:p>
            <a:pPr marL="742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/>
              <a:t>Let’s use a variation of our previous example </a:t>
            </a:r>
            <a:endParaRPr/>
          </a:p>
        </p:txBody>
      </p:sp>
      <p:sp>
        <p:nvSpPr>
          <p:cNvPr id="640" name="Google Shape;640;p51"/>
          <p:cNvSpPr txBox="1"/>
          <p:nvPr/>
        </p:nvSpPr>
        <p:spPr>
          <a:xfrm>
            <a:off x="1150208" y="1665202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51"/>
          <p:cNvSpPr txBox="1"/>
          <p:nvPr/>
        </p:nvSpPr>
        <p:spPr>
          <a:xfrm>
            <a:off x="1721708" y="1665202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51"/>
          <p:cNvSpPr txBox="1"/>
          <p:nvPr/>
        </p:nvSpPr>
        <p:spPr>
          <a:xfrm>
            <a:off x="2331308" y="1665202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51"/>
          <p:cNvSpPr txBox="1"/>
          <p:nvPr/>
        </p:nvSpPr>
        <p:spPr>
          <a:xfrm>
            <a:off x="2940908" y="1665202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51"/>
          <p:cNvSpPr txBox="1"/>
          <p:nvPr/>
        </p:nvSpPr>
        <p:spPr>
          <a:xfrm>
            <a:off x="3550508" y="1665202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51"/>
          <p:cNvSpPr txBox="1"/>
          <p:nvPr/>
        </p:nvSpPr>
        <p:spPr>
          <a:xfrm>
            <a:off x="654908" y="2187489"/>
            <a:ext cx="288925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51"/>
          <p:cNvSpPr txBox="1"/>
          <p:nvPr/>
        </p:nvSpPr>
        <p:spPr>
          <a:xfrm>
            <a:off x="654908" y="2800264"/>
            <a:ext cx="288925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51"/>
          <p:cNvSpPr txBox="1"/>
          <p:nvPr/>
        </p:nvSpPr>
        <p:spPr>
          <a:xfrm>
            <a:off x="654908" y="3413039"/>
            <a:ext cx="288925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51"/>
          <p:cNvSpPr txBox="1"/>
          <p:nvPr/>
        </p:nvSpPr>
        <p:spPr>
          <a:xfrm>
            <a:off x="216758" y="3973427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9" name="Google Shape;649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3833" y="2031914"/>
            <a:ext cx="3076575" cy="1866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0" name="Google Shape;650;p51"/>
          <p:cNvCxnSpPr/>
          <p:nvPr/>
        </p:nvCxnSpPr>
        <p:spPr>
          <a:xfrm>
            <a:off x="962883" y="2044614"/>
            <a:ext cx="30511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969233" y="3855952"/>
            <a:ext cx="30511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52" name="Google Shape;652;p51"/>
          <p:cNvCxnSpPr/>
          <p:nvPr/>
        </p:nvCxnSpPr>
        <p:spPr>
          <a:xfrm>
            <a:off x="973996" y="2044614"/>
            <a:ext cx="0" cy="18161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53" name="Google Shape;653;p51"/>
          <p:cNvCxnSpPr/>
          <p:nvPr/>
        </p:nvCxnSpPr>
        <p:spPr>
          <a:xfrm>
            <a:off x="4014058" y="2039852"/>
            <a:ext cx="0" cy="1824037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54" name="Google Shape;654;p51"/>
          <p:cNvCxnSpPr/>
          <p:nvPr/>
        </p:nvCxnSpPr>
        <p:spPr>
          <a:xfrm>
            <a:off x="973996" y="2654214"/>
            <a:ext cx="242728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55" name="Google Shape;655;p51"/>
          <p:cNvCxnSpPr/>
          <p:nvPr/>
        </p:nvCxnSpPr>
        <p:spPr>
          <a:xfrm rot="10800000">
            <a:off x="1577246" y="3262227"/>
            <a:ext cx="243681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56" name="Google Shape;656;p5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1024796" y="2044614"/>
            <a:ext cx="523875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7" name="Google Shape;657;p5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91546" y="2782802"/>
            <a:ext cx="349250" cy="350837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51"/>
          <p:cNvSpPr txBox="1">
            <a:spLocks noGrp="1"/>
          </p:cNvSpPr>
          <p:nvPr>
            <p:ph type="body" idx="1"/>
          </p:nvPr>
        </p:nvSpPr>
        <p:spPr>
          <a:xfrm>
            <a:off x="4468082" y="2965364"/>
            <a:ext cx="4625975" cy="209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class RobotMover {</a:t>
            </a:r>
            <a:endParaRPr/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/* additional code elided */</a:t>
            </a:r>
            <a:endParaRPr/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void moveRobot(Robot myRobot) {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 Your code goes here!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// …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// …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/>
              <a:t>Declaring vs. Defining Methods</a:t>
            </a:r>
            <a:r>
              <a:rPr lang="en-US"/>
              <a:t> </a:t>
            </a:r>
            <a:endParaRPr/>
          </a:p>
        </p:txBody>
      </p:sp>
      <p:sp>
        <p:nvSpPr>
          <p:cNvPr id="664" name="Google Shape;664;p52"/>
          <p:cNvSpPr txBox="1">
            <a:spLocks noGrp="1"/>
          </p:cNvSpPr>
          <p:nvPr>
            <p:ph type="body" idx="1"/>
          </p:nvPr>
        </p:nvSpPr>
        <p:spPr>
          <a:xfrm>
            <a:off x="691978" y="1417637"/>
            <a:ext cx="8104264" cy="372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Declaring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a method says the class knows how to do some task like </a:t>
            </a:r>
            <a:r>
              <a:rPr lang="en-US" sz="20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pinkBot</a:t>
            </a:r>
            <a:r>
              <a:rPr lang="en-US" sz="2000" dirty="0"/>
              <a:t> can </a:t>
            </a:r>
            <a:r>
              <a:rPr lang="en-US" sz="20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chaChaSlide</a:t>
            </a:r>
            <a:r>
              <a:rPr lang="en-US" sz="20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</a:pPr>
            <a:endParaRPr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Defining</a:t>
            </a:r>
            <a:r>
              <a:rPr lang="en-US" sz="2000" dirty="0"/>
              <a:t> a method actually explains how the class completes this task (what command it gives) </a:t>
            </a:r>
            <a:r>
              <a:rPr lang="en-US" sz="20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chaChaSlide</a:t>
            </a:r>
            <a:r>
              <a:rPr lang="en-US" sz="20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-US" sz="2000" dirty="0"/>
              <a:t>could include: stepping backwards, alternating feet, stepping forward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endParaRPr sz="12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dirty="0"/>
              <a:t>Usually you will need to both </a:t>
            </a:r>
            <a:r>
              <a:rPr lang="en-US" sz="2000" b="1" dirty="0">
                <a:solidFill>
                  <a:srgbClr val="FF0000"/>
                </a:solidFill>
              </a:rPr>
              <a:t>define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and </a:t>
            </a:r>
            <a:r>
              <a:rPr lang="en-US" sz="2000" b="1" dirty="0">
                <a:solidFill>
                  <a:srgbClr val="FF0000"/>
                </a:solidFill>
              </a:rPr>
              <a:t>declare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your methods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3"/>
          <p:cNvSpPr txBox="1">
            <a:spLocks noGrp="1"/>
          </p:cNvSpPr>
          <p:nvPr>
            <p:ph type="title"/>
          </p:nvPr>
        </p:nvSpPr>
        <p:spPr>
          <a:xfrm>
            <a:off x="587375" y="277583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A Variation on </a:t>
            </a:r>
            <a:r>
              <a:rPr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moveRobot </a:t>
            </a:r>
            <a:r>
              <a:rPr lang="en-US" b="1">
                <a:latin typeface="Arial"/>
                <a:ea typeface="Arial"/>
                <a:cs typeface="Arial"/>
                <a:sym typeface="Arial"/>
              </a:rPr>
              <a:t>(1/2)</a:t>
            </a:r>
            <a:endParaRPr/>
          </a:p>
        </p:txBody>
      </p:sp>
      <p:sp>
        <p:nvSpPr>
          <p:cNvPr id="670" name="Google Shape;670;p53"/>
          <p:cNvSpPr txBox="1"/>
          <p:nvPr/>
        </p:nvSpPr>
        <p:spPr>
          <a:xfrm>
            <a:off x="1491236" y="1474112"/>
            <a:ext cx="28892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53"/>
          <p:cNvSpPr txBox="1"/>
          <p:nvPr/>
        </p:nvSpPr>
        <p:spPr>
          <a:xfrm>
            <a:off x="2062736" y="1474112"/>
            <a:ext cx="290513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53"/>
          <p:cNvSpPr txBox="1"/>
          <p:nvPr/>
        </p:nvSpPr>
        <p:spPr>
          <a:xfrm>
            <a:off x="2672336" y="1474112"/>
            <a:ext cx="290513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53"/>
          <p:cNvSpPr txBox="1"/>
          <p:nvPr/>
        </p:nvSpPr>
        <p:spPr>
          <a:xfrm>
            <a:off x="3281936" y="1474112"/>
            <a:ext cx="290513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53"/>
          <p:cNvSpPr txBox="1"/>
          <p:nvPr/>
        </p:nvSpPr>
        <p:spPr>
          <a:xfrm>
            <a:off x="3891536" y="1474112"/>
            <a:ext cx="290513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53"/>
          <p:cNvSpPr txBox="1"/>
          <p:nvPr/>
        </p:nvSpPr>
        <p:spPr>
          <a:xfrm>
            <a:off x="995936" y="1996399"/>
            <a:ext cx="290513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53"/>
          <p:cNvSpPr txBox="1"/>
          <p:nvPr/>
        </p:nvSpPr>
        <p:spPr>
          <a:xfrm>
            <a:off x="995936" y="2610762"/>
            <a:ext cx="290513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53"/>
          <p:cNvSpPr txBox="1"/>
          <p:nvPr/>
        </p:nvSpPr>
        <p:spPr>
          <a:xfrm>
            <a:off x="995936" y="3223537"/>
            <a:ext cx="290513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53"/>
          <p:cNvSpPr txBox="1"/>
          <p:nvPr/>
        </p:nvSpPr>
        <p:spPr>
          <a:xfrm>
            <a:off x="707011" y="3783924"/>
            <a:ext cx="288925" cy="30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9" name="Google Shape;679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6449" y="1842412"/>
            <a:ext cx="3076575" cy="1866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0" name="Google Shape;680;p53"/>
          <p:cNvCxnSpPr/>
          <p:nvPr/>
        </p:nvCxnSpPr>
        <p:spPr>
          <a:xfrm>
            <a:off x="1303911" y="1853524"/>
            <a:ext cx="30511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1" name="Google Shape;681;p53"/>
          <p:cNvCxnSpPr/>
          <p:nvPr/>
        </p:nvCxnSpPr>
        <p:spPr>
          <a:xfrm>
            <a:off x="1311849" y="3666449"/>
            <a:ext cx="30511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2" name="Google Shape;682;p53"/>
          <p:cNvCxnSpPr/>
          <p:nvPr/>
        </p:nvCxnSpPr>
        <p:spPr>
          <a:xfrm>
            <a:off x="1315024" y="1853524"/>
            <a:ext cx="0" cy="1817688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3" name="Google Shape;683;p53"/>
          <p:cNvCxnSpPr/>
          <p:nvPr/>
        </p:nvCxnSpPr>
        <p:spPr>
          <a:xfrm>
            <a:off x="4355086" y="1850349"/>
            <a:ext cx="0" cy="182245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84" name="Google Shape;684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1365824" y="1853524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5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35749" y="1983699"/>
            <a:ext cx="350837" cy="35083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6" name="Google Shape;686;p53"/>
          <p:cNvCxnSpPr/>
          <p:nvPr/>
        </p:nvCxnSpPr>
        <p:spPr>
          <a:xfrm>
            <a:off x="1911924" y="1853524"/>
            <a:ext cx="0" cy="122555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7" name="Google Shape;687;p53"/>
          <p:cNvCxnSpPr/>
          <p:nvPr/>
        </p:nvCxnSpPr>
        <p:spPr>
          <a:xfrm rot="10800000">
            <a:off x="3137474" y="2455187"/>
            <a:ext cx="0" cy="6096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8" name="Google Shape;688;p53"/>
          <p:cNvCxnSpPr/>
          <p:nvPr/>
        </p:nvCxnSpPr>
        <p:spPr>
          <a:xfrm>
            <a:off x="1903986" y="3071137"/>
            <a:ext cx="1247775" cy="7937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9" name="Google Shape;689;p53"/>
          <p:cNvCxnSpPr/>
          <p:nvPr/>
        </p:nvCxnSpPr>
        <p:spPr>
          <a:xfrm>
            <a:off x="2527874" y="2471062"/>
            <a:ext cx="61753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0" name="Google Shape;690;p53"/>
          <p:cNvCxnSpPr/>
          <p:nvPr/>
        </p:nvCxnSpPr>
        <p:spPr>
          <a:xfrm>
            <a:off x="3747074" y="1853524"/>
            <a:ext cx="0" cy="122555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91" name="Google Shape;691;p53"/>
          <p:cNvSpPr txBox="1">
            <a:spLocks noGrp="1"/>
          </p:cNvSpPr>
          <p:nvPr>
            <p:ph type="body" idx="1"/>
          </p:nvPr>
        </p:nvSpPr>
        <p:spPr>
          <a:xfrm>
            <a:off x="4961573" y="730901"/>
            <a:ext cx="4625975" cy="4431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class RobotMover {</a:t>
            </a:r>
            <a:endParaRPr/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/* additional code elided */</a:t>
            </a:r>
            <a:endParaRPr/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void moveRobot(Robot myRobot) {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myRobot.moveForward(2);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myRobot.moveForward(3);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myRobot.moveForward(2);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myRobot.moveForward(2);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  <p:pic>
        <p:nvPicPr>
          <p:cNvPr id="692" name="Google Shape;692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 flipH="1">
            <a:off x="1364701" y="1872701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3" name="Google Shape;693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 flipH="1">
            <a:off x="1363226" y="2511542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4" name="Google Shape;694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 flipH="1">
            <a:off x="1350396" y="3103680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" name="Google Shape;695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5400000" flipH="1">
            <a:off x="1330106" y="3046304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" name="Google Shape;696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1342386" y="3079074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2003999" y="3089961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8" name="Google Shape;698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1303911" y="3089961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2577441" y="3089960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3192194" y="3064688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 flipH="1">
            <a:off x="3154319" y="3103680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3159189" y="3083627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3" name="Google Shape;703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5400000" flipH="1">
            <a:off x="3154320" y="3035416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4" name="Google Shape;704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5400000" flipH="1">
            <a:off x="3174623" y="2488994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5" name="Google Shape;705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5400000" flipH="1">
            <a:off x="3152882" y="1853012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6" name="Google Shape;706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95273" flipH="1">
            <a:off x="3201354" y="1864727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228968" flipH="1">
            <a:off x="3173295" y="1838139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574896" flipH="1">
            <a:off x="3164846" y="1883407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" name="Google Shape;709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574896" flipH="1">
            <a:off x="2547309" y="1862622"/>
            <a:ext cx="523875" cy="611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0" name="Google Shape;710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574896" flipH="1">
            <a:off x="1909134" y="1862620"/>
            <a:ext cx="523875" cy="611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00"/>
                            </p:stCondLst>
                            <p:childTnLst>
                              <p:par>
                                <p:cTn id="7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5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"/>
                            </p:stCondLst>
                            <p:childTnLst>
                              <p:par>
                                <p:cTn id="1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1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5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7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00"/>
                            </p:stCondLst>
                            <p:childTnLst>
                              <p:par>
                                <p:cTn id="1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7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500"/>
                            </p:stCondLst>
                            <p:childTnLst>
                              <p:par>
                                <p:cTn id="1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/>
                                        <p:tgtEl>
                                          <p:spTgt spid="7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"/>
                            </p:stCondLst>
                            <p:childTnLst>
                              <p:par>
                                <p:cTn id="1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000"/>
                            </p:stCondLst>
                            <p:childTnLst>
                              <p:par>
                                <p:cTn id="16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500"/>
                                        <p:tgtEl>
                                          <p:spTgt spid="7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500"/>
                            </p:stCondLst>
                            <p:childTnLst>
                              <p:par>
                                <p:cTn id="1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80394-8C2D-514D-BAD4-A515D2090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403"/>
            <a:ext cx="8229600" cy="857250"/>
          </a:xfrm>
        </p:spPr>
        <p:txBody>
          <a:bodyPr/>
          <a:lstStyle/>
          <a:p>
            <a:r>
              <a:rPr lang="en-US" b="1" dirty="0"/>
              <a:t>Note Taking for CS15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EC691-6F6F-894D-A4BA-82551093E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91669" y="932521"/>
            <a:ext cx="5687122" cy="3725680"/>
          </a:xfrm>
        </p:spPr>
        <p:txBody>
          <a:bodyPr/>
          <a:lstStyle/>
          <a:p>
            <a:pPr marL="685800" indent="-457200">
              <a:buFont typeface="Arial" panose="020B0604020202020204" pitchFamily="34" charset="0"/>
              <a:buChar char="•"/>
            </a:pPr>
            <a:r>
              <a:rPr lang="en-US" sz="2000" dirty="0"/>
              <a:t>Slides are </a:t>
            </a:r>
            <a:r>
              <a:rPr lang="en-US" sz="2000" b="1" dirty="0"/>
              <a:t>always</a:t>
            </a:r>
            <a:r>
              <a:rPr lang="en-US" sz="2000" dirty="0"/>
              <a:t> uploaded to the website before lectures! </a:t>
            </a:r>
          </a:p>
          <a:p>
            <a:pPr marL="6858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Physical copies  </a:t>
            </a:r>
          </a:p>
          <a:p>
            <a:pPr marL="1143000" lvl="1" indent="-457200">
              <a:buFont typeface="Courier New" panose="02070309020205020404" pitchFamily="49" charset="0"/>
              <a:buChar char="o"/>
            </a:pPr>
            <a:r>
              <a:rPr lang="en-US" sz="1800" dirty="0"/>
              <a:t>print out the “Printable PDF” version of the slides before lecture in one of Brown’s printing centers and take notes while Andy is speaking!</a:t>
            </a:r>
          </a:p>
          <a:p>
            <a:pPr marL="1143000" lvl="1" indent="-457200">
              <a:buFont typeface="Courier New" panose="02070309020205020404" pitchFamily="49" charset="0"/>
              <a:buChar char="o"/>
            </a:pPr>
            <a:r>
              <a:rPr lang="en-US" sz="1800" dirty="0"/>
              <a:t>printing center locations can be found </a:t>
            </a:r>
            <a:r>
              <a:rPr lang="en-US" sz="1800" dirty="0">
                <a:hlinkClick r:id="rId3"/>
              </a:rPr>
              <a:t>here</a:t>
            </a:r>
            <a:r>
              <a:rPr lang="en-US" sz="1800" dirty="0"/>
              <a:t>!  </a:t>
            </a:r>
          </a:p>
          <a:p>
            <a:pPr marL="6858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Live note-taking </a:t>
            </a:r>
          </a:p>
          <a:p>
            <a:pPr marL="1143000" lvl="1" indent="-457200">
              <a:buFont typeface="Courier New" panose="02070309020205020404" pitchFamily="49" charset="0"/>
              <a:buChar char="o"/>
            </a:pPr>
            <a:r>
              <a:rPr lang="en-US" sz="1800" dirty="0"/>
              <a:t>If you download the Power Point version of Andy’s slides, you can take notes in the lower part of the screen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73681B-7164-2041-96FD-5E65464A6E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5988" y="2929545"/>
            <a:ext cx="3404103" cy="168745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9BD47DA-DA36-1E4D-A659-9E8D09407A3A}"/>
              </a:ext>
            </a:extLst>
          </p:cNvPr>
          <p:cNvCxnSpPr>
            <a:cxnSpLocks/>
          </p:cNvCxnSpPr>
          <p:nvPr/>
        </p:nvCxnSpPr>
        <p:spPr>
          <a:xfrm flipV="1">
            <a:off x="3494638" y="4535786"/>
            <a:ext cx="2697932" cy="4017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880BCC9-C5B7-8242-8DBC-4E8817B76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7487" y="4736654"/>
            <a:ext cx="2622236" cy="29873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55A4D0-A45A-294A-9F1C-F114FD15B2CE}"/>
              </a:ext>
            </a:extLst>
          </p:cNvPr>
          <p:cNvCxnSpPr/>
          <p:nvPr/>
        </p:nvCxnSpPr>
        <p:spPr>
          <a:xfrm flipH="1">
            <a:off x="6301212" y="4616998"/>
            <a:ext cx="181069" cy="1196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5B669A6-4EE4-7641-AE1E-F6A7F645773B}"/>
              </a:ext>
            </a:extLst>
          </p:cNvPr>
          <p:cNvCxnSpPr>
            <a:endCxn id="12" idx="0"/>
          </p:cNvCxnSpPr>
          <p:nvPr/>
        </p:nvCxnSpPr>
        <p:spPr>
          <a:xfrm>
            <a:off x="6916848" y="4616998"/>
            <a:ext cx="191757" cy="1196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922B2FC7-253E-9B47-8E4F-60AC6A99B0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5988" y="406846"/>
            <a:ext cx="3404103" cy="19893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E0DA1AB-98CD-1344-963A-5C0D6EB3EC7E}"/>
              </a:ext>
            </a:extLst>
          </p:cNvPr>
          <p:cNvSpPr txBox="1"/>
          <p:nvPr/>
        </p:nvSpPr>
        <p:spPr>
          <a:xfrm>
            <a:off x="6482281" y="2407031"/>
            <a:ext cx="19960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My own notes from CS15! </a:t>
            </a:r>
          </a:p>
        </p:txBody>
      </p:sp>
    </p:spTree>
    <p:extLst>
      <p:ext uri="{BB962C8B-B14F-4D97-AF65-F5344CB8AC3E}">
        <p14:creationId xmlns:p14="http://schemas.microsoft.com/office/powerpoint/2010/main" val="3174809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54"/>
          <p:cNvSpPr txBox="1">
            <a:spLocks noGrp="1"/>
          </p:cNvSpPr>
          <p:nvPr>
            <p:ph type="body" idx="2"/>
          </p:nvPr>
        </p:nvSpPr>
        <p:spPr>
          <a:xfrm>
            <a:off x="172029" y="586903"/>
            <a:ext cx="4670253" cy="4380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2857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Lots of code for a simple problem..</a:t>
            </a:r>
            <a:endParaRPr dirty="0"/>
          </a:p>
          <a:p>
            <a:pPr marL="742950" marR="0" lvl="0" indent="-2857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only knows how to turn right, so have to call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turnRight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three times to make her turn left</a:t>
            </a:r>
            <a:endParaRPr dirty="0"/>
          </a:p>
          <a:p>
            <a:pPr marL="742950" marR="0" lvl="0" indent="-2857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she understood how to “turn left”, would be much less code!</a:t>
            </a:r>
            <a:endParaRPr dirty="0"/>
          </a:p>
          <a:p>
            <a:pPr marL="742950" marR="0" lvl="0" indent="-2857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can ask the TAs to modify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turn left by 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declaring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defining a method</a:t>
            </a:r>
            <a:r>
              <a:rPr lang="en-US" sz="18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called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turnLeft</a:t>
            </a:r>
            <a:endParaRPr sz="1800" b="0" i="0" u="none" strike="noStrike" cap="none" dirty="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54"/>
          <p:cNvSpPr txBox="1"/>
          <p:nvPr/>
        </p:nvSpPr>
        <p:spPr>
          <a:xfrm>
            <a:off x="587375" y="277583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Variation on </a:t>
            </a:r>
            <a:r>
              <a:rPr lang="en-US" sz="30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moveRobot </a:t>
            </a:r>
            <a:r>
              <a:rPr lang="en-US"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(2/2)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7" name="Google Shape;717;p54"/>
          <p:cNvGrpSpPr/>
          <p:nvPr/>
        </p:nvGrpSpPr>
        <p:grpSpPr>
          <a:xfrm>
            <a:off x="7633847" y="2200067"/>
            <a:ext cx="138550" cy="2274951"/>
            <a:chOff x="7633847" y="2200067"/>
            <a:chExt cx="138550" cy="2274951"/>
          </a:xfrm>
        </p:grpSpPr>
        <p:sp>
          <p:nvSpPr>
            <p:cNvPr id="718" name="Google Shape;718;p54"/>
            <p:cNvSpPr/>
            <p:nvPr/>
          </p:nvSpPr>
          <p:spPr>
            <a:xfrm flipH="1">
              <a:off x="7647707" y="2200067"/>
              <a:ext cx="124690" cy="570841"/>
            </a:xfrm>
            <a:prstGeom prst="leftBrace">
              <a:avLst>
                <a:gd name="adj1" fmla="val 24922"/>
                <a:gd name="adj2" fmla="val 50000"/>
              </a:avLst>
            </a:prstGeom>
            <a:noFill/>
            <a:ln w="12700" cap="flat" cmpd="sng">
              <a:solidFill>
                <a:srgbClr val="4C4C4C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54"/>
            <p:cNvSpPr/>
            <p:nvPr/>
          </p:nvSpPr>
          <p:spPr>
            <a:xfrm flipH="1">
              <a:off x="7633847" y="3031338"/>
              <a:ext cx="124690" cy="570841"/>
            </a:xfrm>
            <a:prstGeom prst="leftBrace">
              <a:avLst>
                <a:gd name="adj1" fmla="val 24922"/>
                <a:gd name="adj2" fmla="val 50000"/>
              </a:avLst>
            </a:prstGeom>
            <a:noFill/>
            <a:ln w="12700" cap="flat" cmpd="sng">
              <a:solidFill>
                <a:srgbClr val="4C4C4C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54"/>
            <p:cNvSpPr/>
            <p:nvPr/>
          </p:nvSpPr>
          <p:spPr>
            <a:xfrm flipH="1">
              <a:off x="7647698" y="3904177"/>
              <a:ext cx="124690" cy="570841"/>
            </a:xfrm>
            <a:prstGeom prst="leftBrace">
              <a:avLst>
                <a:gd name="adj1" fmla="val 24922"/>
                <a:gd name="adj2" fmla="val 50000"/>
              </a:avLst>
            </a:prstGeom>
            <a:noFill/>
            <a:ln w="12700" cap="flat" cmpd="sng">
              <a:solidFill>
                <a:srgbClr val="4C4C4C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1" name="Google Shape;721;p54"/>
          <p:cNvSpPr txBox="1"/>
          <p:nvPr/>
        </p:nvSpPr>
        <p:spPr>
          <a:xfrm>
            <a:off x="4972590" y="785986"/>
            <a:ext cx="4625975" cy="4431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-US" sz="1200" b="0" i="0" u="none" strike="noStrike" cap="none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6075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/* additional code elided */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6075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6075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-US" sz="1200" b="0" i="0" u="none" strike="noStrike" cap="none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moveRobot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(Robot </a:t>
            </a:r>
            <a:r>
              <a:rPr lang="en-US" sz="1200" b="0" i="0" u="none" strike="noStrike" cap="none" dirty="0" err="1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myRobot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(2);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(2);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(2);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54"/>
          <p:cNvSpPr txBox="1"/>
          <p:nvPr/>
        </p:nvSpPr>
        <p:spPr>
          <a:xfrm>
            <a:off x="7758537" y="2310815"/>
            <a:ext cx="152434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“turn left”</a:t>
            </a: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54"/>
          <p:cNvSpPr txBox="1"/>
          <p:nvPr/>
        </p:nvSpPr>
        <p:spPr>
          <a:xfrm>
            <a:off x="7758536" y="3183654"/>
            <a:ext cx="152434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“turn left”</a:t>
            </a: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54"/>
          <p:cNvSpPr txBox="1"/>
          <p:nvPr/>
        </p:nvSpPr>
        <p:spPr>
          <a:xfrm>
            <a:off x="7758536" y="4056493"/>
            <a:ext cx="152434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“turn left”</a:t>
            </a: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55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Defining a Method (1/2)</a:t>
            </a:r>
            <a:endParaRPr/>
          </a:p>
        </p:txBody>
      </p:sp>
      <p:sp>
        <p:nvSpPr>
          <p:cNvPr id="730" name="Google Shape;730;p55"/>
          <p:cNvSpPr txBox="1">
            <a:spLocks noGrp="1"/>
          </p:cNvSpPr>
          <p:nvPr>
            <p:ph type="body" idx="1"/>
          </p:nvPr>
        </p:nvSpPr>
        <p:spPr>
          <a:xfrm>
            <a:off x="4368800" y="1349076"/>
            <a:ext cx="4775200" cy="323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42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Almost all methods take on this general form: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calling</a:t>
            </a:r>
            <a:r>
              <a:rPr lang="en-US" sz="18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turnRight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</a:t>
            </a:r>
            <a:r>
              <a:rPr lang="en-US" sz="1800" b="0" i="0" u="none" strike="noStrike" cap="none" dirty="0">
                <a:solidFill>
                  <a:srgbClr val="0C00C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moveForward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an 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instance</a:t>
            </a:r>
            <a:r>
              <a:rPr lang="en-US" sz="18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 the 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1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code between method’s curly braces is executed</a:t>
            </a:r>
            <a:endParaRPr dirty="0"/>
          </a:p>
        </p:txBody>
      </p:sp>
      <p:sp>
        <p:nvSpPr>
          <p:cNvPr id="731" name="Google Shape;731;p55"/>
          <p:cNvSpPr txBox="1">
            <a:spLocks noGrp="1"/>
          </p:cNvSpPr>
          <p:nvPr>
            <p:ph type="body" idx="2"/>
          </p:nvPr>
        </p:nvSpPr>
        <p:spPr>
          <a:xfrm>
            <a:off x="382788" y="1238543"/>
            <a:ext cx="4493740" cy="315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class Robot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void turnRight() 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turns robot right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void moveForward(int numberOfSteps) 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moves robot forward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public void turnLeft()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	// our code goes here!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  <p:sp>
        <p:nvSpPr>
          <p:cNvPr id="732" name="Google Shape;732;p55"/>
          <p:cNvSpPr/>
          <p:nvPr/>
        </p:nvSpPr>
        <p:spPr>
          <a:xfrm>
            <a:off x="4959905" y="2450714"/>
            <a:ext cx="403104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&lt;visibility&gt; &lt;type&gt; &lt;name&gt; (&lt;parameters&gt;) {</a:t>
            </a:r>
            <a:endParaRPr sz="1200" b="1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&lt;list of statements within method&gt;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b="1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33" name="Google Shape;733;p55"/>
          <p:cNvSpPr txBox="1"/>
          <p:nvPr/>
        </p:nvSpPr>
        <p:spPr>
          <a:xfrm>
            <a:off x="6302852" y="1954651"/>
            <a:ext cx="2685986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explanation in later lecture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4" name="Google Shape;734;p55"/>
          <p:cNvCxnSpPr/>
          <p:nvPr/>
        </p:nvCxnSpPr>
        <p:spPr>
          <a:xfrm flipH="1">
            <a:off x="5799909" y="2203888"/>
            <a:ext cx="502943" cy="230598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6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Defining a Method (2/2)</a:t>
            </a:r>
            <a:endParaRPr/>
          </a:p>
        </p:txBody>
      </p:sp>
      <p:sp>
        <p:nvSpPr>
          <p:cNvPr id="740" name="Google Shape;740;p56"/>
          <p:cNvSpPr txBox="1">
            <a:spLocks noGrp="1"/>
          </p:cNvSpPr>
          <p:nvPr>
            <p:ph type="body" idx="1"/>
          </p:nvPr>
        </p:nvSpPr>
        <p:spPr>
          <a:xfrm>
            <a:off x="4902224" y="990947"/>
            <a:ext cx="3905336" cy="292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0" algn="l" rtl="0">
              <a:lnSpc>
                <a:spcPct val="14222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We’re </a:t>
            </a:r>
            <a:r>
              <a:rPr lang="en-US" sz="1800" dirty="0">
                <a:solidFill>
                  <a:schemeClr val="dk1"/>
                </a:solidFill>
              </a:rPr>
              <a:t>going to </a:t>
            </a:r>
            <a:r>
              <a:rPr lang="en-US" sz="1800" b="1" dirty="0">
                <a:solidFill>
                  <a:srgbClr val="FF0000"/>
                </a:solidFill>
              </a:rPr>
              <a:t>define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 new method: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turnLeft</a:t>
            </a:r>
            <a:endParaRPr sz="1800" b="0" i="0" u="none" strike="noStrike" cap="none" dirty="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42950" marR="0" lvl="0" indent="-2349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 dirty="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42950" marR="0" lvl="0" indent="-2857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make a 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 dirty="0">
                <a:solidFill>
                  <a:srgbClr val="0C00C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turn left, tell her to turn right three times</a:t>
            </a:r>
            <a:endParaRPr dirty="0"/>
          </a:p>
        </p:txBody>
      </p:sp>
      <p:sp>
        <p:nvSpPr>
          <p:cNvPr id="741" name="Google Shape;741;p56"/>
          <p:cNvSpPr txBox="1"/>
          <p:nvPr/>
        </p:nvSpPr>
        <p:spPr>
          <a:xfrm>
            <a:off x="374823" y="1348047"/>
            <a:ext cx="4964113" cy="3370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class Robot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turnRight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turns robot right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moveForward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(int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numberOfSteps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moves robot forward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turnLeft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 b="0" i="0" u="none" strike="noStrike" cap="none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//The TA’s code goes here!!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//Here you’ll have the method definition!</a:t>
            </a:r>
            <a:endParaRPr sz="1200" b="0" i="0" u="none" strike="noStrike" cap="none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sz="1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57"/>
          <p:cNvSpPr txBox="1">
            <a:spLocks noGrp="1"/>
          </p:cNvSpPr>
          <p:nvPr>
            <p:ph type="title"/>
          </p:nvPr>
        </p:nvSpPr>
        <p:spPr>
          <a:xfrm>
            <a:off x="431800" y="217661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1">
                <a:latin typeface="Arial"/>
                <a:ea typeface="Arial"/>
                <a:cs typeface="Arial"/>
                <a:sym typeface="Arial"/>
              </a:rPr>
              <a:t>keyword (1/2)</a:t>
            </a:r>
            <a:endParaRPr/>
          </a:p>
        </p:txBody>
      </p:sp>
      <p:sp>
        <p:nvSpPr>
          <p:cNvPr id="747" name="Google Shape;747;p57"/>
          <p:cNvSpPr txBox="1">
            <a:spLocks noGrp="1"/>
          </p:cNvSpPr>
          <p:nvPr>
            <p:ph type="body" idx="1"/>
          </p:nvPr>
        </p:nvSpPr>
        <p:spPr>
          <a:xfrm>
            <a:off x="5003093" y="1192270"/>
            <a:ext cx="3994150" cy="328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429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working with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RobotMover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we were talking to 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 instance of class 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endParaRPr sz="600" b="0" i="0" u="none" strike="noStrike" cap="none" dirty="0">
              <a:solidFill>
                <a:srgbClr val="0C00C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42950" marR="0" lvl="0" indent="-2857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tell her to turn right, we said “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samBot.turnRight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2857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Why do the TAs now write “</a:t>
            </a:r>
            <a:r>
              <a:rPr lang="en-US" sz="1800" b="0" i="0" u="none" strike="noStrike" cap="none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8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.turnRight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”?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57"/>
          <p:cNvSpPr txBox="1">
            <a:spLocks noGrp="1"/>
          </p:cNvSpPr>
          <p:nvPr>
            <p:ph type="body" idx="2"/>
          </p:nvPr>
        </p:nvSpPr>
        <p:spPr>
          <a:xfrm>
            <a:off x="374823" y="1222408"/>
            <a:ext cx="4964113" cy="3582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class Robot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void turnRight() 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turns robot right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void moveForward(int numberOfSteps) 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moves robot forward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void turnLeft() 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this.turnRight();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4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74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74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74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74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58"/>
          <p:cNvSpPr txBox="1">
            <a:spLocks noGrp="1"/>
          </p:cNvSpPr>
          <p:nvPr>
            <p:ph type="body" idx="1"/>
          </p:nvPr>
        </p:nvSpPr>
        <p:spPr>
          <a:xfrm>
            <a:off x="4514850" y="543498"/>
            <a:ext cx="4670618" cy="429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42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keyword is how an instance (like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can call a method on itself</a:t>
            </a:r>
            <a:endParaRPr/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call a method of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class from within another method of the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class</a:t>
            </a:r>
            <a:endParaRPr/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told by, say, a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RobotMover </a:t>
            </a: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instance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turnLeft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she responds by telling herself to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turnRight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three times</a:t>
            </a:r>
            <a:endParaRPr/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this.turnRight();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means “hey me, turn right!”</a:t>
            </a:r>
            <a:endParaRPr/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optional, but CS15 expects it</a:t>
            </a:r>
            <a:endParaRPr/>
          </a:p>
        </p:txBody>
      </p:sp>
      <p:sp>
        <p:nvSpPr>
          <p:cNvPr id="754" name="Google Shape;754;p58"/>
          <p:cNvSpPr txBox="1">
            <a:spLocks noGrp="1"/>
          </p:cNvSpPr>
          <p:nvPr>
            <p:ph type="title"/>
          </p:nvPr>
        </p:nvSpPr>
        <p:spPr>
          <a:xfrm>
            <a:off x="431800" y="217661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1">
                <a:latin typeface="Arial"/>
                <a:ea typeface="Arial"/>
                <a:cs typeface="Arial"/>
                <a:sym typeface="Arial"/>
              </a:rPr>
              <a:t>keyword (2/2)</a:t>
            </a:r>
            <a:endParaRPr/>
          </a:p>
        </p:txBody>
      </p:sp>
      <p:sp>
        <p:nvSpPr>
          <p:cNvPr id="755" name="Google Shape;755;p58"/>
          <p:cNvSpPr txBox="1">
            <a:spLocks noGrp="1"/>
          </p:cNvSpPr>
          <p:nvPr>
            <p:ph type="body" idx="2"/>
          </p:nvPr>
        </p:nvSpPr>
        <p:spPr>
          <a:xfrm>
            <a:off x="374823" y="1222408"/>
            <a:ext cx="4964113" cy="3582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class Robot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void turnRight() 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turns robot right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void moveForward(int numberOfSteps) 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moves robot forward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void turnLeft() 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this.turnRight();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59"/>
          <p:cNvSpPr txBox="1">
            <a:spLocks noGrp="1"/>
          </p:cNvSpPr>
          <p:nvPr>
            <p:ph type="title"/>
          </p:nvPr>
        </p:nvSpPr>
        <p:spPr>
          <a:xfrm>
            <a:off x="406743" y="330826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We’re done!</a:t>
            </a:r>
            <a:endParaRPr/>
          </a:p>
        </p:txBody>
      </p:sp>
      <p:sp>
        <p:nvSpPr>
          <p:cNvPr id="761" name="Google Shape;761;p59"/>
          <p:cNvSpPr txBox="1">
            <a:spLocks noGrp="1"/>
          </p:cNvSpPr>
          <p:nvPr>
            <p:ph type="body" idx="1"/>
          </p:nvPr>
        </p:nvSpPr>
        <p:spPr>
          <a:xfrm>
            <a:off x="5007191" y="1626130"/>
            <a:ext cx="3629152" cy="1974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42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Have now seen our first method definition!</a:t>
            </a:r>
            <a:endParaRPr/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Now that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has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turnLeft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can call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turnLeft</a:t>
            </a:r>
            <a:r>
              <a:rPr lang="en-US" sz="18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any instance of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endParaRPr/>
          </a:p>
        </p:txBody>
      </p:sp>
      <p:sp>
        <p:nvSpPr>
          <p:cNvPr id="762" name="Google Shape;762;p59"/>
          <p:cNvSpPr txBox="1">
            <a:spLocks noGrp="1"/>
          </p:cNvSpPr>
          <p:nvPr>
            <p:ph type="body" idx="2"/>
          </p:nvPr>
        </p:nvSpPr>
        <p:spPr>
          <a:xfrm>
            <a:off x="411895" y="1247123"/>
            <a:ext cx="5012724" cy="3582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class Robot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void turnRight() 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turns robot right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void moveForward(int numberOfSteps) 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moves robot forward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void turnLeft() 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this.turnRight();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6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b="1" dirty="0" err="1"/>
              <a:t>TopHat</a:t>
            </a:r>
            <a:r>
              <a:rPr lang="en-US" sz="3600" b="1" dirty="0"/>
              <a:t> Question</a:t>
            </a:r>
            <a:endParaRPr dirty="0"/>
          </a:p>
        </p:txBody>
      </p:sp>
      <p:sp>
        <p:nvSpPr>
          <p:cNvPr id="768" name="Google Shape;768;p60"/>
          <p:cNvSpPr txBox="1">
            <a:spLocks noGrp="1"/>
          </p:cNvSpPr>
          <p:nvPr>
            <p:ph type="body" idx="1"/>
          </p:nvPr>
        </p:nvSpPr>
        <p:spPr>
          <a:xfrm>
            <a:off x="4483100" y="885428"/>
            <a:ext cx="4203698" cy="1133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lang="en-US" sz="2000"/>
              <a:t>Given this method, what can we say about </a:t>
            </a:r>
            <a:r>
              <a:rPr lang="en-US" sz="2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this.turnRight()</a:t>
            </a:r>
            <a:r>
              <a:rPr lang="en-US" sz="2000">
                <a:solidFill>
                  <a:srgbClr val="0000FF"/>
                </a:solidFill>
              </a:rPr>
              <a:t>?</a:t>
            </a:r>
            <a:endParaRPr/>
          </a:p>
        </p:txBody>
      </p:sp>
      <p:sp>
        <p:nvSpPr>
          <p:cNvPr id="769" name="Google Shape;769;p60"/>
          <p:cNvSpPr txBox="1">
            <a:spLocks noGrp="1"/>
          </p:cNvSpPr>
          <p:nvPr>
            <p:ph type="body" idx="2"/>
          </p:nvPr>
        </p:nvSpPr>
        <p:spPr>
          <a:xfrm>
            <a:off x="4098595" y="1760233"/>
            <a:ext cx="5083944" cy="2729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lphaUcPeriod"/>
            </a:pPr>
            <a:r>
              <a:rPr lang="en-US" sz="1600" dirty="0"/>
              <a:t>Other objects cannot call the </a:t>
            </a:r>
            <a:r>
              <a:rPr lang="en-US" sz="16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turnRight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-US" sz="1600" dirty="0"/>
              <a:t>method on instances of the 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dirty="0"/>
              <a:t>class </a:t>
            </a:r>
            <a:endParaRPr dirty="0"/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lphaUcPeriod"/>
            </a:pPr>
            <a:r>
              <a:rPr lang="en-US" sz="1600" dirty="0"/>
              <a:t>The current instance of the 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dirty="0"/>
              <a:t>class is calling </a:t>
            </a:r>
            <a:r>
              <a:rPr lang="en-US" sz="16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turnRight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dirty="0"/>
              <a:t>on another instance of 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endParaRPr dirty="0"/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lphaUcPeriod"/>
            </a:pPr>
            <a:r>
              <a:rPr lang="en-US" sz="1600" dirty="0"/>
              <a:t>The current instance of the 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dirty="0"/>
              <a:t>class is calling the </a:t>
            </a:r>
            <a:r>
              <a:rPr lang="en-US" sz="16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turnRight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-US" sz="1600" dirty="0"/>
              <a:t>method on itself </a:t>
            </a:r>
            <a:endParaRPr sz="1600" dirty="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lphaUcPeriod"/>
            </a:pPr>
            <a:r>
              <a:rPr lang="en-US" sz="1600" dirty="0"/>
              <a:t>The call </a:t>
            </a:r>
            <a:r>
              <a:rPr lang="en-US" sz="16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this.turnRight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(); </a:t>
            </a:r>
            <a:r>
              <a:rPr lang="en-US" sz="1600" dirty="0"/>
              <a:t>will not appear anywhere else in the 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1600" dirty="0"/>
              <a:t>’s class definition</a:t>
            </a:r>
            <a:endParaRPr dirty="0"/>
          </a:p>
        </p:txBody>
      </p:sp>
      <p:sp>
        <p:nvSpPr>
          <p:cNvPr id="770" name="Google Shape;770;p60"/>
          <p:cNvSpPr txBox="1"/>
          <p:nvPr/>
        </p:nvSpPr>
        <p:spPr>
          <a:xfrm>
            <a:off x="703996" y="1543809"/>
            <a:ext cx="4058500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class Robot</a:t>
            </a: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A5A5A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/* additional code elided */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void turnLeft()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this.turnRight();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61"/>
          <p:cNvSpPr txBox="1">
            <a:spLocks noGrp="1"/>
          </p:cNvSpPr>
          <p:nvPr>
            <p:ph type="title"/>
          </p:nvPr>
        </p:nvSpPr>
        <p:spPr>
          <a:xfrm>
            <a:off x="457200" y="20623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/>
              <a:t>Summary</a:t>
            </a:r>
            <a:endParaRPr/>
          </a:p>
        </p:txBody>
      </p:sp>
      <p:sp>
        <p:nvSpPr>
          <p:cNvPr id="776" name="Google Shape;776;p61"/>
          <p:cNvSpPr txBox="1"/>
          <p:nvPr/>
        </p:nvSpPr>
        <p:spPr>
          <a:xfrm>
            <a:off x="1136822" y="859876"/>
            <a:ext cx="122773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Class declaration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77" name="Google Shape;777;p61"/>
          <p:cNvCxnSpPr/>
          <p:nvPr/>
        </p:nvCxnSpPr>
        <p:spPr>
          <a:xfrm>
            <a:off x="2410234" y="1167637"/>
            <a:ext cx="442780" cy="153013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778" name="Google Shape;778;p61"/>
          <p:cNvSpPr/>
          <p:nvPr/>
        </p:nvSpPr>
        <p:spPr>
          <a:xfrm rot="10800000" flipH="1">
            <a:off x="2350871" y="1505074"/>
            <a:ext cx="342089" cy="3427740"/>
          </a:xfrm>
          <a:prstGeom prst="leftBrace">
            <a:avLst>
              <a:gd name="adj1" fmla="val 24922"/>
              <a:gd name="adj2" fmla="val 50000"/>
            </a:avLst>
          </a:prstGeom>
          <a:noFill/>
          <a:ln w="12700" cap="flat" cmpd="sng">
            <a:solidFill>
              <a:srgbClr val="4C4C4C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" name="Google Shape;779;p61"/>
          <p:cNvSpPr txBox="1"/>
          <p:nvPr/>
        </p:nvSpPr>
        <p:spPr>
          <a:xfrm>
            <a:off x="1293942" y="2972152"/>
            <a:ext cx="1056929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rPr>
              <a:t>Class definition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61"/>
          <p:cNvSpPr txBox="1"/>
          <p:nvPr/>
        </p:nvSpPr>
        <p:spPr>
          <a:xfrm>
            <a:off x="6688306" y="2828608"/>
            <a:ext cx="1358061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Method declaration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81" name="Google Shape;781;p61"/>
          <p:cNvCxnSpPr>
            <a:stCxn id="780" idx="1"/>
          </p:cNvCxnSpPr>
          <p:nvPr/>
        </p:nvCxnSpPr>
        <p:spPr>
          <a:xfrm flipH="1">
            <a:off x="5036806" y="3136369"/>
            <a:ext cx="1651500" cy="42090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782" name="Google Shape;782;p61"/>
          <p:cNvSpPr txBox="1">
            <a:spLocks noGrp="1"/>
          </p:cNvSpPr>
          <p:nvPr>
            <p:ph type="body" idx="2"/>
          </p:nvPr>
        </p:nvSpPr>
        <p:spPr>
          <a:xfrm>
            <a:off x="2706644" y="1137960"/>
            <a:ext cx="3981662" cy="3794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class Robot 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void turnRight() 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turns robot right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public void moveForward(int numberOfSteps) 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moves robot forward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0375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public void turnLeft() 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this.turnRight();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  <p:sp>
        <p:nvSpPr>
          <p:cNvPr id="783" name="Google Shape;783;p61"/>
          <p:cNvSpPr/>
          <p:nvPr/>
        </p:nvSpPr>
        <p:spPr>
          <a:xfrm flipH="1">
            <a:off x="5521261" y="3587675"/>
            <a:ext cx="254392" cy="893837"/>
          </a:xfrm>
          <a:prstGeom prst="leftBrace">
            <a:avLst>
              <a:gd name="adj1" fmla="val 24922"/>
              <a:gd name="adj2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61"/>
          <p:cNvSpPr txBox="1"/>
          <p:nvPr/>
        </p:nvSpPr>
        <p:spPr>
          <a:xfrm>
            <a:off x="5775653" y="3834553"/>
            <a:ext cx="1806536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Method definition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62"/>
          <p:cNvSpPr txBox="1">
            <a:spLocks noGrp="1"/>
          </p:cNvSpPr>
          <p:nvPr>
            <p:ph type="title"/>
          </p:nvPr>
        </p:nvSpPr>
        <p:spPr>
          <a:xfrm>
            <a:off x="330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Simplifying our code using </a:t>
            </a:r>
            <a:r>
              <a:rPr lang="en-US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turnLeft</a:t>
            </a:r>
            <a:endParaRPr b="1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0" name="Google Shape;790;p62"/>
          <p:cNvSpPr txBox="1">
            <a:spLocks noGrp="1"/>
          </p:cNvSpPr>
          <p:nvPr>
            <p:ph type="body" idx="1"/>
          </p:nvPr>
        </p:nvSpPr>
        <p:spPr>
          <a:xfrm>
            <a:off x="457200" y="1063625"/>
            <a:ext cx="3994150" cy="4468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class RobotMover {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void moveRobot(Robot myRobot) {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myRobot.moveForward(2);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myRobot.moveForward(3);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myRobot.moveForward(2);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myRobot.moveForward(2);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endParaRPr sz="3000">
              <a:solidFill>
                <a:schemeClr val="dk1"/>
              </a:solidFill>
            </a:endParaRPr>
          </a:p>
        </p:txBody>
      </p:sp>
      <p:sp>
        <p:nvSpPr>
          <p:cNvPr id="791" name="Google Shape;791;p62"/>
          <p:cNvSpPr txBox="1">
            <a:spLocks noGrp="1"/>
          </p:cNvSpPr>
          <p:nvPr>
            <p:ph type="body" idx="2"/>
          </p:nvPr>
        </p:nvSpPr>
        <p:spPr>
          <a:xfrm>
            <a:off x="4692650" y="1024065"/>
            <a:ext cx="3994150" cy="319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class RobotMover {</a:t>
            </a:r>
            <a:endParaRPr/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public void moveRobot(Robot myRobot) {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myRobot.turnRight();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myRobot.moveForward(2);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myRobot.turnLeft();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myRobot.moveForward(3);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myRobot.turnLeft();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myRobot.moveForward(2);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myRobot.turnLeft();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myRobot.moveForward(2);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endParaRPr sz="3000">
              <a:solidFill>
                <a:schemeClr val="dk1"/>
              </a:solidFill>
            </a:endParaRPr>
          </a:p>
        </p:txBody>
      </p:sp>
      <p:sp>
        <p:nvSpPr>
          <p:cNvPr id="792" name="Google Shape;792;p62"/>
          <p:cNvSpPr txBox="1"/>
          <p:nvPr/>
        </p:nvSpPr>
        <p:spPr>
          <a:xfrm>
            <a:off x="5267324" y="3589465"/>
            <a:ext cx="3025775" cy="969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We’ve saved a lot of lines of code by using turnLeft!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93" name="Google Shape;793;p62"/>
          <p:cNvCxnSpPr/>
          <p:nvPr/>
        </p:nvCxnSpPr>
        <p:spPr>
          <a:xfrm rot="10800000">
            <a:off x="6738938" y="3280932"/>
            <a:ext cx="0" cy="411162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794" name="Google Shape;794;p62"/>
          <p:cNvSpPr txBox="1"/>
          <p:nvPr/>
        </p:nvSpPr>
        <p:spPr>
          <a:xfrm>
            <a:off x="5051424" y="4252893"/>
            <a:ext cx="3607958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is good! More lines of code makes your program harder to read and more difficult to debug and maintain.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63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turnAround</a:t>
            </a:r>
            <a:r>
              <a:rPr lang="en-US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1"/>
              <a:t>(1/3)</a:t>
            </a:r>
            <a:endParaRPr b="1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00" name="Google Shape;800;p63"/>
          <p:cNvSpPr txBox="1">
            <a:spLocks noGrp="1"/>
          </p:cNvSpPr>
          <p:nvPr>
            <p:ph type="body" idx="2"/>
          </p:nvPr>
        </p:nvSpPr>
        <p:spPr>
          <a:xfrm>
            <a:off x="333375" y="1379538"/>
            <a:ext cx="3534290" cy="2339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1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TAs could also define a method that turns the </a:t>
            </a:r>
            <a:r>
              <a:rPr lang="en-US" sz="20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20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around 180</a:t>
            </a:r>
            <a:r>
              <a:rPr lang="en-US" sz="2000" b="0" i="0" u="none" strike="noStrike" cap="none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/>
          </a:p>
          <a:p>
            <a:pPr marL="4191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See if you can declare and define the method </a:t>
            </a:r>
            <a:r>
              <a:rPr lang="en-US" sz="2000" b="1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turnAround</a:t>
            </a:r>
            <a:endParaRPr sz="2000" b="0" i="0" u="none" strike="noStrike" cap="non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01" name="Google Shape;801;p63"/>
          <p:cNvSpPr txBox="1"/>
          <p:nvPr/>
        </p:nvSpPr>
        <p:spPr>
          <a:xfrm>
            <a:off x="4329200" y="417325"/>
            <a:ext cx="5089525" cy="4431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class Robot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turnRight()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0" i="0" u="none" strike="noStrike" cap="none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turns robot right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moveForward(int numberOfSteps)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0" i="0" u="none" strike="noStrike" cap="none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moves robot forward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turnLeft()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this.turnRight();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 your code goes here!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 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 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 …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80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0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80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80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80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80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80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80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80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801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801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8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1000"/>
                                        <p:tgtEl>
                                          <p:spTgt spid="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1000"/>
                                        <p:tgtEl>
                                          <p:spTgt spid="8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312512" y="1109235"/>
            <a:ext cx="8015059" cy="348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buClr>
                <a:schemeClr val="dk1"/>
              </a:buClr>
              <a:buSzPts val="2400"/>
              <a:buFont typeface="Arial"/>
              <a:buChar char="•"/>
            </a:pPr>
            <a:endParaRPr lang="en-US" sz="2400" dirty="0"/>
          </a:p>
          <a:p>
            <a:pPr marL="342900" lvl="0" indent="-342900"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200" dirty="0"/>
              <a:t>Computer: Go to </a:t>
            </a:r>
            <a:r>
              <a:rPr lang="en-US" sz="2200" dirty="0">
                <a:hlinkClick r:id="rId3"/>
              </a:rPr>
              <a:t>https://tophat.com</a:t>
            </a:r>
            <a:r>
              <a:rPr lang="en-US" sz="2200" dirty="0"/>
              <a:t> </a:t>
            </a:r>
            <a:r>
              <a:rPr lang="en-US" sz="2200" dirty="0">
                <a:sym typeface="Wingdings"/>
              </a:rPr>
              <a:t> Click </a:t>
            </a:r>
            <a:r>
              <a:rPr lang="en-US" sz="2200" i="1" dirty="0">
                <a:solidFill>
                  <a:schemeClr val="tx1"/>
                </a:solidFill>
                <a:sym typeface="Wingdings"/>
              </a:rPr>
              <a:t>Signup</a:t>
            </a:r>
            <a:r>
              <a:rPr lang="en-US" sz="2200" dirty="0">
                <a:solidFill>
                  <a:schemeClr val="tx1"/>
                </a:solidFill>
                <a:sym typeface="Wingdings"/>
              </a:rPr>
              <a:t> in upper right corner  select </a:t>
            </a:r>
            <a:r>
              <a:rPr lang="en-US" sz="2200" i="1" dirty="0">
                <a:solidFill>
                  <a:schemeClr val="tx1"/>
                </a:solidFill>
                <a:sym typeface="Wingdings"/>
              </a:rPr>
              <a:t>Student</a:t>
            </a:r>
            <a:r>
              <a:rPr lang="en-US" sz="2200" dirty="0">
                <a:solidFill>
                  <a:schemeClr val="tx1"/>
                </a:solidFill>
                <a:sym typeface="Wingdings"/>
              </a:rPr>
              <a:t>  join with course code or </a:t>
            </a:r>
            <a:r>
              <a:rPr lang="en-US" sz="2200" i="1" dirty="0">
                <a:solidFill>
                  <a:schemeClr val="tx1"/>
                </a:solidFill>
                <a:sym typeface="Wingdings"/>
              </a:rPr>
              <a:t>Search by School </a:t>
            </a:r>
            <a:r>
              <a:rPr lang="en-US" sz="2200" dirty="0">
                <a:solidFill>
                  <a:schemeClr val="tx1"/>
                </a:solidFill>
                <a:sym typeface="Wingdings"/>
              </a:rPr>
              <a:t> input info under </a:t>
            </a:r>
            <a:r>
              <a:rPr lang="en-US" sz="2200" i="1" dirty="0">
                <a:solidFill>
                  <a:schemeClr val="tx1"/>
                </a:solidFill>
                <a:sym typeface="Wingdings"/>
              </a:rPr>
              <a:t>Account</a:t>
            </a:r>
            <a:r>
              <a:rPr lang="en-US" sz="2200" dirty="0">
                <a:solidFill>
                  <a:schemeClr val="tx1"/>
                </a:solidFill>
                <a:sym typeface="Wingdings"/>
              </a:rPr>
              <a:t>  enter your Banner ID under </a:t>
            </a:r>
            <a:r>
              <a:rPr lang="en-US" sz="2200" i="1" dirty="0">
                <a:solidFill>
                  <a:schemeClr val="tx1"/>
                </a:solidFill>
                <a:sym typeface="Wingdings"/>
              </a:rPr>
              <a:t>Grading  </a:t>
            </a:r>
            <a:r>
              <a:rPr lang="en-US" sz="2200" dirty="0"/>
              <a:t>Add your phone number to submit responses in class via text under </a:t>
            </a:r>
            <a:r>
              <a:rPr lang="en-US" sz="2200" i="1" dirty="0">
                <a:solidFill>
                  <a:schemeClr val="tx1"/>
                </a:solidFill>
              </a:rPr>
              <a:t>Phone </a:t>
            </a:r>
            <a:endParaRPr lang="en-US" sz="2200" dirty="0">
              <a:solidFill>
                <a:schemeClr val="tx1"/>
              </a:solidFill>
            </a:endParaRPr>
          </a:p>
          <a:p>
            <a:pPr marL="742950" lvl="1" indent="-285750">
              <a:buClr>
                <a:schemeClr val="dk1"/>
              </a:buClr>
              <a:buSzPts val="1350"/>
            </a:pPr>
            <a:endParaRPr lang="en-US" sz="1400" dirty="0">
              <a:solidFill>
                <a:srgbClr val="FF0000"/>
              </a:solidFill>
            </a:endParaRPr>
          </a:p>
          <a:p>
            <a:pPr marL="342900" lvl="0" indent="-342900"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200" dirty="0"/>
              <a:t>IOS/Android: Download </a:t>
            </a:r>
            <a:r>
              <a:rPr lang="en-US" sz="2200" dirty="0">
                <a:solidFill>
                  <a:srgbClr val="FF0000"/>
                </a:solidFill>
              </a:rPr>
              <a:t>Top Hat Lecture </a:t>
            </a:r>
            <a:r>
              <a:rPr lang="en-US" sz="2200" dirty="0"/>
              <a:t>App</a:t>
            </a:r>
            <a:r>
              <a:rPr lang="en-US" sz="2200" dirty="0">
                <a:sym typeface="Wingdings"/>
              </a:rPr>
              <a:t> </a:t>
            </a:r>
            <a:r>
              <a:rPr lang="en-US" sz="2200" dirty="0"/>
              <a:t>click </a:t>
            </a:r>
            <a:r>
              <a:rPr lang="en-US" sz="2200" i="1" dirty="0">
                <a:solidFill>
                  <a:schemeClr val="tx1"/>
                </a:solidFill>
              </a:rPr>
              <a:t>Create Student Account </a:t>
            </a:r>
            <a:r>
              <a:rPr lang="en-US" sz="2200" dirty="0">
                <a:solidFill>
                  <a:schemeClr val="tx1"/>
                </a:solidFill>
              </a:rPr>
              <a:t>and follow instructions to complete</a:t>
            </a:r>
            <a:endParaRPr lang="en-US" sz="2200" i="1" dirty="0">
              <a:solidFill>
                <a:schemeClr val="tx1"/>
              </a:solidFill>
            </a:endParaRPr>
          </a:p>
          <a:p>
            <a:pPr marL="342900" lvl="0" indent="-342900">
              <a:buClr>
                <a:schemeClr val="dk1"/>
              </a:buClr>
              <a:buSzPts val="2400"/>
              <a:buFont typeface="Arial"/>
              <a:buChar char="•"/>
            </a:pPr>
            <a:endParaRPr lang="en-US" sz="1800" i="1" dirty="0">
              <a:solidFill>
                <a:schemeClr val="tx1"/>
              </a:solidFill>
            </a:endParaRPr>
          </a:p>
          <a:p>
            <a:pPr marL="342900" lvl="0" indent="-342900"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200" dirty="0"/>
              <a:t>Link with Detailed Instructions: </a:t>
            </a:r>
            <a:r>
              <a:rPr lang="en-US" sz="1800" dirty="0">
                <a:hlinkClick r:id="rId4"/>
              </a:rPr>
              <a:t>https://tinyurl.com/y6ythebb</a:t>
            </a:r>
            <a:endParaRPr sz="180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742950" marR="0" lvl="1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indent="-342900"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CS15 Course Code</a:t>
            </a:r>
            <a:r>
              <a:rPr lang="en-US" sz="2200" dirty="0"/>
              <a:t>: </a:t>
            </a:r>
            <a:r>
              <a:rPr lang="cs-CZ" sz="2200" dirty="0"/>
              <a:t>783865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endParaRPr sz="2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3"/>
          <p:cNvSpPr txBox="1">
            <a:spLocks noGrp="1"/>
          </p:cNvSpPr>
          <p:nvPr>
            <p:ph type="title"/>
          </p:nvPr>
        </p:nvSpPr>
        <p:spPr>
          <a:xfrm>
            <a:off x="457200" y="327011"/>
            <a:ext cx="4159405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b="1" dirty="0">
                <a:latin typeface="Arial"/>
                <a:ea typeface="Arial"/>
                <a:cs typeface="Arial"/>
                <a:sym typeface="Arial"/>
              </a:rPr>
              <a:t>How </a:t>
            </a:r>
            <a:r>
              <a:rPr lang="en-US" b="1" dirty="0"/>
              <a:t>to Install </a:t>
            </a:r>
            <a:r>
              <a:rPr lang="en-US" sz="3000" b="1" dirty="0" err="1">
                <a:latin typeface="Arial"/>
                <a:ea typeface="Arial"/>
                <a:cs typeface="Arial"/>
                <a:sym typeface="Arial"/>
              </a:rPr>
              <a:t>TopHat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7090" y="389811"/>
            <a:ext cx="2222500" cy="520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3" t="39847" r="76103" b="49732"/>
          <a:stretch/>
        </p:blipFill>
        <p:spPr>
          <a:xfrm>
            <a:off x="8050260" y="3444974"/>
            <a:ext cx="796312" cy="72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454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4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turnAround</a:t>
            </a:r>
            <a:r>
              <a:rPr lang="en-US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1"/>
              <a:t>(2/3)</a:t>
            </a:r>
            <a:r>
              <a:rPr lang="en-US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  <p:sp>
        <p:nvSpPr>
          <p:cNvPr id="807" name="Google Shape;807;p64"/>
          <p:cNvSpPr txBox="1">
            <a:spLocks noGrp="1"/>
          </p:cNvSpPr>
          <p:nvPr>
            <p:ph type="body" idx="1"/>
          </p:nvPr>
        </p:nvSpPr>
        <p:spPr>
          <a:xfrm>
            <a:off x="4290454" y="397218"/>
            <a:ext cx="5089525" cy="4431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class Robot {</a:t>
            </a:r>
            <a:endParaRPr/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turnRight() 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turns robot right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moveForward(int numberOfSteps) 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moves robot forward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turnLeft() 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this.turnRight();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	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void turnAround() {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/>
          </a:p>
          <a:p>
            <a:pPr marL="461963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  <p:sp>
        <p:nvSpPr>
          <p:cNvPr id="808" name="Google Shape;808;p64"/>
          <p:cNvSpPr txBox="1">
            <a:spLocks noGrp="1"/>
          </p:cNvSpPr>
          <p:nvPr>
            <p:ph type="body" idx="2"/>
          </p:nvPr>
        </p:nvSpPr>
        <p:spPr>
          <a:xfrm>
            <a:off x="296304" y="1379538"/>
            <a:ext cx="3994150" cy="2467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Now that the </a:t>
            </a:r>
            <a:r>
              <a:rPr lang="en-US" sz="2000" b="0" i="0" u="none" strike="noStrike" cap="none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sz="20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 has the method </a:t>
            </a:r>
            <a:r>
              <a:rPr lang="en-US" sz="20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turnAround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we can call the method on any instance of the class </a:t>
            </a:r>
            <a:r>
              <a:rPr lang="en-US" sz="2000" b="0" i="0" u="none" strike="noStrike" cap="none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endParaRPr dirty="0"/>
          </a:p>
          <a:p>
            <a:pPr marL="444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There are other ways of implementing this method that are just as correct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65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turnAround</a:t>
            </a:r>
            <a:r>
              <a:rPr lang="en-US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1"/>
              <a:t>(3/3)</a:t>
            </a:r>
            <a:r>
              <a:rPr lang="en-US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  <p:sp>
        <p:nvSpPr>
          <p:cNvPr id="814" name="Google Shape;814;p65"/>
          <p:cNvSpPr txBox="1">
            <a:spLocks noGrp="1"/>
          </p:cNvSpPr>
          <p:nvPr>
            <p:ph type="body" idx="2"/>
          </p:nvPr>
        </p:nvSpPr>
        <p:spPr>
          <a:xfrm>
            <a:off x="158319" y="1111250"/>
            <a:ext cx="4093006" cy="3211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42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Instead of calling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turnRight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could call our newly created method,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turnLeft</a:t>
            </a:r>
            <a:endParaRPr sz="1800" b="0" i="0" u="none" strike="noStrike" cap="non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Both of these solutions are equally correct, in that they will turn the robot around 180</a:t>
            </a:r>
            <a:r>
              <a:rPr lang="en-US" sz="1800" b="0" i="0" u="none" strike="noStrike" cap="none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do they differ? When we try each of these implementations with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what will we see in each case?</a:t>
            </a:r>
            <a:endParaRPr/>
          </a:p>
        </p:txBody>
      </p:sp>
      <p:sp>
        <p:nvSpPr>
          <p:cNvPr id="815" name="Google Shape;815;p65"/>
          <p:cNvSpPr txBox="1"/>
          <p:nvPr/>
        </p:nvSpPr>
        <p:spPr>
          <a:xfrm>
            <a:off x="4290454" y="397218"/>
            <a:ext cx="5089525" cy="4431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class Robot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turnRight()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0" i="0" u="none" strike="noStrike" cap="none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turns robot right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moveForward(int numberOfSteps)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0" i="0" u="none" strike="noStrike" cap="none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code that moves robot forward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turnLeft()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this.turnRight();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public void turnAround()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	this.turnRight();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43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66"/>
          <p:cNvSpPr txBox="1">
            <a:spLocks noGrp="1"/>
          </p:cNvSpPr>
          <p:nvPr>
            <p:ph type="title"/>
          </p:nvPr>
        </p:nvSpPr>
        <p:spPr>
          <a:xfrm>
            <a:off x="457200" y="194561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Summary </a:t>
            </a:r>
            <a:r>
              <a:rPr lang="en-US" b="1"/>
              <a:t>(1/2)</a:t>
            </a:r>
            <a:endParaRPr/>
          </a:p>
        </p:txBody>
      </p:sp>
      <p:sp>
        <p:nvSpPr>
          <p:cNvPr id="821" name="Google Shape;821;p66"/>
          <p:cNvSpPr txBox="1">
            <a:spLocks noGrp="1"/>
          </p:cNvSpPr>
          <p:nvPr>
            <p:ph type="body" idx="1"/>
          </p:nvPr>
        </p:nvSpPr>
        <p:spPr>
          <a:xfrm>
            <a:off x="457200" y="635553"/>
            <a:ext cx="7500551" cy="3662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4191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</a:rPr>
              <a:t>Classes</a:t>
            </a:r>
            <a:r>
              <a:rPr lang="en-US" dirty="0">
                <a:solidFill>
                  <a:schemeClr val="dk1"/>
                </a:solidFill>
              </a:rPr>
              <a:t> </a:t>
            </a:r>
            <a:endParaRPr dirty="0"/>
          </a:p>
          <a:p>
            <a:pPr marL="90170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o"/>
            </a:pPr>
            <a:r>
              <a:rPr lang="en-US" dirty="0">
                <a:solidFill>
                  <a:schemeClr val="dk1"/>
                </a:solidFill>
              </a:rPr>
              <a:t>a </a:t>
            </a:r>
            <a:r>
              <a:rPr lang="en-US" b="1" dirty="0">
                <a:solidFill>
                  <a:srgbClr val="FF0000"/>
                </a:solidFill>
              </a:rPr>
              <a:t>class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dk1"/>
                </a:solidFill>
              </a:rPr>
              <a:t>is a blueprint for a certain type of object</a:t>
            </a:r>
            <a:endParaRPr dirty="0"/>
          </a:p>
          <a:p>
            <a:pPr marL="90170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o"/>
            </a:pPr>
            <a:r>
              <a:rPr lang="en-US" dirty="0">
                <a:solidFill>
                  <a:schemeClr val="dk1"/>
                </a:solidFill>
              </a:rPr>
              <a:t>example: </a:t>
            </a:r>
            <a:r>
              <a:rPr lang="en-US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r>
              <a:rPr lang="en-US" dirty="0">
                <a:solidFill>
                  <a:srgbClr val="0C00C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dirty="0">
                <a:solidFill>
                  <a:schemeClr val="dk1"/>
                </a:solidFill>
              </a:rPr>
              <a:t>is a class</a:t>
            </a:r>
            <a:endParaRPr dirty="0"/>
          </a:p>
          <a:p>
            <a:pPr marL="558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</a:rPr>
              <a:t>Instances</a:t>
            </a:r>
            <a:endParaRPr dirty="0"/>
          </a:p>
          <a:p>
            <a:pPr marL="90170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o"/>
            </a:pPr>
            <a:r>
              <a:rPr lang="en-US" dirty="0">
                <a:solidFill>
                  <a:schemeClr val="dk1"/>
                </a:solidFill>
              </a:rPr>
              <a:t>an </a:t>
            </a:r>
            <a:r>
              <a:rPr lang="en-US" b="1" dirty="0">
                <a:solidFill>
                  <a:srgbClr val="FF0000"/>
                </a:solidFill>
              </a:rPr>
              <a:t>instance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dk1"/>
                </a:solidFill>
              </a:rPr>
              <a:t>of a class is a particular member of that class whose methods we can call  </a:t>
            </a:r>
            <a:endParaRPr dirty="0"/>
          </a:p>
          <a:p>
            <a:pPr marL="90170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o"/>
            </a:pPr>
            <a:r>
              <a:rPr lang="en-US" dirty="0">
                <a:solidFill>
                  <a:schemeClr val="dk1"/>
                </a:solidFill>
              </a:rPr>
              <a:t>example: </a:t>
            </a:r>
            <a:r>
              <a:rPr lang="en-US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>
                <a:solidFill>
                  <a:schemeClr val="dk1"/>
                </a:solidFill>
              </a:rPr>
              <a:t>is an </a:t>
            </a:r>
            <a:r>
              <a:rPr lang="en-US" b="1" dirty="0">
                <a:solidFill>
                  <a:srgbClr val="FF0000"/>
                </a:solidFill>
              </a:rPr>
              <a:t>instance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dk1"/>
                </a:solidFill>
              </a:rPr>
              <a:t>of </a:t>
            </a:r>
            <a:r>
              <a:rPr lang="en-US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Robot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67"/>
          <p:cNvSpPr txBox="1">
            <a:spLocks noGrp="1"/>
          </p:cNvSpPr>
          <p:nvPr>
            <p:ph type="title"/>
          </p:nvPr>
        </p:nvSpPr>
        <p:spPr>
          <a:xfrm>
            <a:off x="457200" y="202006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Summary </a:t>
            </a:r>
            <a:r>
              <a:rPr lang="en-US" b="1"/>
              <a:t>(2/2)</a:t>
            </a:r>
            <a:endParaRPr/>
          </a:p>
        </p:txBody>
      </p:sp>
      <p:sp>
        <p:nvSpPr>
          <p:cNvPr id="827" name="Google Shape;827;p67"/>
          <p:cNvSpPr txBox="1">
            <a:spLocks noGrp="1"/>
          </p:cNvSpPr>
          <p:nvPr>
            <p:ph type="body" idx="1"/>
          </p:nvPr>
        </p:nvSpPr>
        <p:spPr>
          <a:xfrm>
            <a:off x="457200" y="809014"/>
            <a:ext cx="8229600" cy="420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00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</a:rPr>
              <a:t>Calling methods</a:t>
            </a:r>
            <a:endParaRPr dirty="0"/>
          </a:p>
          <a:p>
            <a:pPr marL="90170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o"/>
            </a:pPr>
            <a:r>
              <a:rPr lang="en-US" sz="1600" dirty="0">
                <a:solidFill>
                  <a:schemeClr val="dk1"/>
                </a:solidFill>
              </a:rPr>
              <a:t>an instance can call on the methods defined by its class </a:t>
            </a:r>
            <a:endParaRPr dirty="0"/>
          </a:p>
          <a:p>
            <a:pPr marL="90170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o"/>
            </a:pPr>
            <a:r>
              <a:rPr lang="en-US" sz="1600" b="1" dirty="0">
                <a:solidFill>
                  <a:schemeClr val="dk1"/>
                </a:solidFill>
              </a:rPr>
              <a:t>general form</a:t>
            </a:r>
            <a:r>
              <a:rPr lang="en-US" sz="1600" dirty="0">
                <a:solidFill>
                  <a:schemeClr val="dk1"/>
                </a:solidFill>
              </a:rPr>
              <a:t>: 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instance.&lt;method name&gt;(&lt;parameters&gt;)</a:t>
            </a:r>
            <a:endParaRPr sz="1600" dirty="0">
              <a:solidFill>
                <a:srgbClr val="0000FF"/>
              </a:solidFill>
            </a:endParaRPr>
          </a:p>
          <a:p>
            <a:pPr marL="90170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o"/>
            </a:pPr>
            <a:r>
              <a:rPr lang="en-US" sz="1600" dirty="0">
                <a:solidFill>
                  <a:schemeClr val="dk1"/>
                </a:solidFill>
              </a:rPr>
              <a:t>example: </a:t>
            </a:r>
            <a:r>
              <a:rPr lang="en-US" sz="16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samBot.turnRight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/>
          </a:p>
          <a:p>
            <a:pPr marL="4191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300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</a:rPr>
              <a:t>Defining methods</a:t>
            </a:r>
            <a:endParaRPr dirty="0"/>
          </a:p>
          <a:p>
            <a:pPr marL="90170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o"/>
            </a:pPr>
            <a:r>
              <a:rPr lang="en-US" sz="1600" dirty="0">
                <a:solidFill>
                  <a:schemeClr val="dk1"/>
                </a:solidFill>
              </a:rPr>
              <a:t>how we describe a capability of a class</a:t>
            </a:r>
            <a:endParaRPr dirty="0"/>
          </a:p>
          <a:p>
            <a:pPr marL="90170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o"/>
            </a:pPr>
            <a:r>
              <a:rPr lang="en-US"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general form: 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&lt;visibility&gt; &lt;type&gt; &lt;name&gt; (&lt;parameters&gt;)</a:t>
            </a:r>
            <a:endParaRPr dirty="0"/>
          </a:p>
          <a:p>
            <a:pPr marL="91440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urier New"/>
              <a:buChar char="o"/>
            </a:pPr>
            <a:r>
              <a:rPr lang="en-US" sz="1600" dirty="0">
                <a:solidFill>
                  <a:schemeClr val="dk1"/>
                </a:solidFill>
              </a:rPr>
              <a:t>example: 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-US" sz="16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turnLeft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 { … }</a:t>
            </a:r>
            <a:endParaRPr dirty="0"/>
          </a:p>
          <a:p>
            <a:pPr marL="4191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300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</a:rPr>
              <a:t>The 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dirty="0">
                <a:solidFill>
                  <a:schemeClr val="dk1"/>
                </a:solidFill>
              </a:rPr>
              <a:t>keyword</a:t>
            </a:r>
            <a:endParaRPr dirty="0"/>
          </a:p>
          <a:p>
            <a:pPr marL="90170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o"/>
            </a:pPr>
            <a:r>
              <a:rPr lang="en-US" sz="1600" dirty="0">
                <a:solidFill>
                  <a:schemeClr val="dk1"/>
                </a:solidFill>
              </a:rPr>
              <a:t>how an instance calls a method on itself within its class definition</a:t>
            </a:r>
            <a:endParaRPr dirty="0"/>
          </a:p>
          <a:p>
            <a:pPr marL="91440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urier New"/>
              <a:buChar char="o"/>
            </a:pPr>
            <a:r>
              <a:rPr lang="en-US" sz="1600" dirty="0">
                <a:solidFill>
                  <a:schemeClr val="dk1"/>
                </a:solidFill>
              </a:rPr>
              <a:t>example: </a:t>
            </a:r>
            <a:r>
              <a:rPr lang="en-US" sz="1600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this.turnRight</a:t>
            </a:r>
            <a:r>
              <a:rPr lang="en-US" sz="16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8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68"/>
          <p:cNvSpPr txBox="1">
            <a:spLocks noGrp="1"/>
          </p:cNvSpPr>
          <p:nvPr>
            <p:ph type="title"/>
          </p:nvPr>
        </p:nvSpPr>
        <p:spPr>
          <a:xfrm>
            <a:off x="457200" y="2203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/>
              <a:t>Announcements</a:t>
            </a:r>
            <a:endParaRPr dirty="0"/>
          </a:p>
        </p:txBody>
      </p:sp>
      <p:sp>
        <p:nvSpPr>
          <p:cNvPr id="833" name="Google Shape;833;p68"/>
          <p:cNvSpPr txBox="1">
            <a:spLocks noGrp="1"/>
          </p:cNvSpPr>
          <p:nvPr>
            <p:ph type="body" idx="1"/>
          </p:nvPr>
        </p:nvSpPr>
        <p:spPr>
          <a:xfrm>
            <a:off x="288750" y="45066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1900"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1900" dirty="0"/>
              <a:t>HW1 is out! </a:t>
            </a:r>
          </a:p>
          <a:p>
            <a:pPr lvl="0" indent="-457200">
              <a:buSzPts val="2400"/>
              <a:buFont typeface="Arial"/>
              <a:buChar char="•"/>
            </a:pPr>
            <a:r>
              <a:rPr lang="en-US" sz="1900" dirty="0"/>
              <a:t>Mixer tomorrow in CIT 3</a:t>
            </a:r>
            <a:r>
              <a:rPr lang="en-US" sz="1900" baseline="30000" dirty="0"/>
              <a:t>rd</a:t>
            </a:r>
            <a:r>
              <a:rPr lang="en-US" sz="1900" dirty="0"/>
              <a:t> floor atrium, 5-6PM! </a:t>
            </a:r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1900" dirty="0"/>
              <a:t>Sign up on Piazza!! Link on website!</a:t>
            </a:r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1900" dirty="0"/>
              <a:t>Sections start today</a:t>
            </a:r>
            <a:endParaRPr sz="1900" dirty="0"/>
          </a:p>
          <a:p>
            <a:pPr marL="12573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o"/>
            </a:pPr>
            <a:r>
              <a:rPr lang="en-US" sz="1900" dirty="0"/>
              <a:t>you should have a section by now – if not, email the Head TAs ASAP (</a:t>
            </a:r>
            <a:r>
              <a:rPr lang="en-US" sz="1900" u="sng" dirty="0">
                <a:solidFill>
                  <a:schemeClr val="hlink"/>
                </a:solidFill>
                <a:hlinkClick r:id="rId3"/>
              </a:rPr>
              <a:t>cs0150headtas@lists.brown.edu)</a:t>
            </a:r>
            <a:endParaRPr sz="1900" dirty="0"/>
          </a:p>
          <a:p>
            <a:pPr marL="12573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o"/>
            </a:pPr>
            <a:r>
              <a:rPr lang="en-US" sz="1900" dirty="0"/>
              <a:t>if you try to attend a section you aren’t signed up for, you will not get checked off</a:t>
            </a:r>
            <a:endParaRPr sz="1900" dirty="0"/>
          </a:p>
          <a:p>
            <a:pPr marL="12573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o"/>
            </a:pPr>
            <a:r>
              <a:rPr lang="en-US" sz="1900" dirty="0"/>
              <a:t>find assigned room in the same link that you used to sign up</a:t>
            </a:r>
            <a:endParaRPr sz="1900"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1900" dirty="0"/>
              <a:t>For the best email response time: email the TA listserv! (</a:t>
            </a:r>
            <a:r>
              <a:rPr lang="en-US" sz="1900" u="sng" dirty="0">
                <a:solidFill>
                  <a:schemeClr val="hlink"/>
                </a:solidFill>
                <a:hlinkClick r:id="rId3"/>
              </a:rPr>
              <a:t>cs0150tas@lists.brown.edu)</a:t>
            </a:r>
            <a:endParaRPr sz="1900" dirty="0"/>
          </a:p>
          <a:p>
            <a:pPr marL="12573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o"/>
            </a:pPr>
            <a:r>
              <a:rPr lang="en-US" sz="1900" dirty="0"/>
              <a:t>next best: email cs0150headtas</a:t>
            </a:r>
            <a:endParaRPr sz="1900" dirty="0"/>
          </a:p>
          <a:p>
            <a:pPr marL="12573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o"/>
            </a:pPr>
            <a:r>
              <a:rPr lang="en-US" sz="1900" dirty="0"/>
              <a:t>slow response: email individual TA – don’t do it!</a:t>
            </a:r>
            <a:endParaRPr sz="1900" dirty="0"/>
          </a:p>
        </p:txBody>
      </p:sp>
      <p:pic>
        <p:nvPicPr>
          <p:cNvPr id="834" name="Google Shape;834;p6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70600" y="98238"/>
            <a:ext cx="2784650" cy="1692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A2FBE8-2C4C-4D4F-A000-F4BBA44F3D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457200">
              <a:buFont typeface="Arial" panose="020B0604020202020204" pitchFamily="34" charset="0"/>
              <a:buChar char="•"/>
            </a:pPr>
            <a:r>
              <a:rPr lang="en-US" dirty="0"/>
              <a:t>We model the “application world” as a system of collaborating objects </a:t>
            </a:r>
          </a:p>
          <a:p>
            <a:pPr marL="685800" indent="-457200">
              <a:buFont typeface="Arial" panose="020B0604020202020204" pitchFamily="34" charset="0"/>
              <a:buChar char="•"/>
            </a:pPr>
            <a:r>
              <a:rPr lang="en-US" dirty="0"/>
              <a:t>Objects collaborate by sending each other messages</a:t>
            </a:r>
          </a:p>
          <a:p>
            <a:pPr marL="685800" indent="-457200">
              <a:buFont typeface="Arial" panose="020B0604020202020204" pitchFamily="34" charset="0"/>
              <a:buChar char="•"/>
            </a:pPr>
            <a:r>
              <a:rPr lang="en-US" dirty="0"/>
              <a:t>Objects have properties and behaviors (things they know how to do)</a:t>
            </a:r>
          </a:p>
          <a:p>
            <a:pPr marL="685800" indent="-457200">
              <a:buFont typeface="Arial" panose="020B0604020202020204" pitchFamily="34" charset="0"/>
              <a:buChar char="•"/>
            </a:pPr>
            <a:r>
              <a:rPr lang="en-US" dirty="0"/>
              <a:t>Objects are typically composed of component objects</a:t>
            </a:r>
          </a:p>
          <a:p>
            <a:pPr marL="228600" indent="0"/>
            <a:endParaRPr lang="en-US" dirty="0"/>
          </a:p>
          <a:p>
            <a:pPr marL="6858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B316F9-A157-1E41-ADC9-0125D083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Review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5793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ctrTitle"/>
          </p:nvPr>
        </p:nvSpPr>
        <p:spPr>
          <a:xfrm>
            <a:off x="661737" y="496012"/>
            <a:ext cx="77724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Lecture 2</a:t>
            </a:r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1"/>
          </p:nvPr>
        </p:nvSpPr>
        <p:spPr>
          <a:xfrm>
            <a:off x="661737" y="1516149"/>
            <a:ext cx="77724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Arial"/>
              <a:buNone/>
            </a:pPr>
            <a:r>
              <a:rPr lang="en-US"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Calling and Defining Methods in Java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 rotWithShape="1">
          <a:blip r:embed="rId3">
            <a:alphaModFix/>
          </a:blip>
          <a:srcRect l="3133" t="13616" r="3618" b="15466"/>
          <a:stretch/>
        </p:blipFill>
        <p:spPr>
          <a:xfrm>
            <a:off x="2763000" y="2162450"/>
            <a:ext cx="3618000" cy="2751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97254"/>
          </a:schemeClr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457200" y="417325"/>
            <a:ext cx="82296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b="1">
                <a:latin typeface="Arial"/>
                <a:ea typeface="Arial"/>
                <a:cs typeface="Arial"/>
                <a:sym typeface="Arial"/>
              </a:rPr>
              <a:t>Outline</a:t>
            </a:r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body" idx="1"/>
          </p:nvPr>
        </p:nvSpPr>
        <p:spPr>
          <a:xfrm>
            <a:off x="568410" y="1063625"/>
            <a:ext cx="8229600" cy="3467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u="sng">
                <a:solidFill>
                  <a:schemeClr val="hlink"/>
                </a:solidFill>
                <a:hlinkClick r:id="rId3" action="ppaction://hlinksldjump"/>
              </a:rPr>
              <a:t>Calling methods</a:t>
            </a:r>
            <a:endParaRPr sz="2400">
              <a:solidFill>
                <a:schemeClr val="dk1"/>
              </a:solidFill>
            </a:endParaRPr>
          </a:p>
          <a:p>
            <a:pPr marL="4191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u="sng">
                <a:solidFill>
                  <a:schemeClr val="hlink"/>
                </a:solidFill>
                <a:hlinkClick r:id="rId4" action="ppaction://hlinksldjump"/>
              </a:rPr>
              <a:t>Declaring and defining a class </a:t>
            </a:r>
            <a:endParaRPr sz="2400">
              <a:solidFill>
                <a:schemeClr val="dk1"/>
              </a:solidFill>
            </a:endParaRPr>
          </a:p>
          <a:p>
            <a:pPr marL="4191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u="sng">
                <a:solidFill>
                  <a:schemeClr val="hlink"/>
                </a:solidFill>
                <a:hlinkClick r:id="rId5" action="ppaction://hlinksldjump"/>
              </a:rPr>
              <a:t>Instances of a class</a:t>
            </a:r>
            <a:endParaRPr sz="2400">
              <a:solidFill>
                <a:schemeClr val="dk1"/>
              </a:solidFill>
            </a:endParaRPr>
          </a:p>
          <a:p>
            <a:pPr marL="4191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u="sng">
                <a:solidFill>
                  <a:schemeClr val="hlink"/>
                </a:solidFill>
                <a:hlinkClick r:id="rId6" action="ppaction://hlinksldjump"/>
              </a:rPr>
              <a:t>Defining methods</a:t>
            </a:r>
            <a:endParaRPr sz="2400">
              <a:solidFill>
                <a:schemeClr val="dk1"/>
              </a:solidFill>
            </a:endParaRPr>
          </a:p>
          <a:p>
            <a:pPr marL="4191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u="sng">
                <a:solidFill>
                  <a:schemeClr val="hlink"/>
                </a:solidFill>
                <a:hlinkClick r:id="rId7" action="ppaction://hlinksldjump"/>
              </a:rPr>
              <a:t>The </a:t>
            </a:r>
            <a:r>
              <a:rPr lang="en-US" sz="24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7" action="ppaction://hlinksldjump"/>
              </a:rPr>
              <a:t>this</a:t>
            </a:r>
            <a:r>
              <a:rPr lang="en-US" sz="2400" u="sng">
                <a:solidFill>
                  <a:schemeClr val="hlink"/>
                </a:solidFill>
                <a:hlinkClick r:id="rId7" action="ppaction://hlinksldjump"/>
              </a:rPr>
              <a:t> keyword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593683" y="1133007"/>
            <a:ext cx="5226908" cy="3462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4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a robot who lives in a 2D grid world</a:t>
            </a:r>
            <a:endParaRPr dirty="0"/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She knows how to do two things: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ourier New"/>
              <a:buChar char="o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move forward any number of steps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ourier New"/>
              <a:buChar char="o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turn right 90</a:t>
            </a:r>
            <a:r>
              <a:rPr lang="en-US" sz="1800" b="0" i="0" u="none" strike="noStrike" cap="none" baseline="30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  <a:p>
            <a:pPr marL="74295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will learn how to communicate with </a:t>
            </a:r>
            <a:r>
              <a:rPr lang="en-US" sz="2400" b="0" i="0" u="none" strike="noStrike" cap="none" dirty="0" err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samBot</a:t>
            </a:r>
            <a:r>
              <a:rPr lang="en-US" sz="24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 Java  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3"/>
          <p:cNvSpPr txBox="1">
            <a:spLocks noGrp="1"/>
          </p:cNvSpPr>
          <p:nvPr>
            <p:ph type="title"/>
          </p:nvPr>
        </p:nvSpPr>
        <p:spPr>
          <a:xfrm>
            <a:off x="457200" y="327011"/>
            <a:ext cx="2990335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b="1">
                <a:latin typeface="Arial"/>
                <a:ea typeface="Arial"/>
                <a:cs typeface="Arial"/>
                <a:sym typeface="Arial"/>
              </a:rPr>
              <a:t>Meet samBot </a:t>
            </a:r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37781" y="2099766"/>
            <a:ext cx="1914525" cy="222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/>
          <p:nvPr/>
        </p:nvSpPr>
        <p:spPr>
          <a:xfrm>
            <a:off x="3265367" y="519494"/>
            <a:ext cx="419811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(kudos to former headTA Sam Squires)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23"/>
          <p:cNvPicPr preferRelativeResize="0"/>
          <p:nvPr/>
        </p:nvPicPr>
        <p:blipFill rotWithShape="1">
          <a:blip r:embed="rId4">
            <a:alphaModFix/>
          </a:blip>
          <a:srcRect t="2642" r="46517"/>
          <a:stretch/>
        </p:blipFill>
        <p:spPr>
          <a:xfrm>
            <a:off x="7998732" y="221561"/>
            <a:ext cx="773857" cy="140867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/>
          <p:nvPr/>
        </p:nvSpPr>
        <p:spPr>
          <a:xfrm>
            <a:off x="6565662" y="1040674"/>
            <a:ext cx="1165444" cy="845459"/>
          </a:xfrm>
          <a:prstGeom prst="wedgeRoundRectCallout">
            <a:avLst>
              <a:gd name="adj1" fmla="val 90931"/>
              <a:gd name="adj2" fmla="val -21400"/>
              <a:gd name="adj3" fmla="val 16667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6746792" y="1155451"/>
            <a:ext cx="105032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created SamBot!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3291</Words>
  <Application>Microsoft Macintosh PowerPoint</Application>
  <PresentationFormat>On-screen Show (16:9)</PresentationFormat>
  <Paragraphs>741</Paragraphs>
  <Slides>54</Slides>
  <Notes>51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Arial</vt:lpstr>
      <vt:lpstr>Calibri</vt:lpstr>
      <vt:lpstr>Consolas</vt:lpstr>
      <vt:lpstr>Courier New</vt:lpstr>
      <vt:lpstr>Noto Sans Symbols</vt:lpstr>
      <vt:lpstr>simple-light</vt:lpstr>
      <vt:lpstr>Custom Design</vt:lpstr>
      <vt:lpstr>PowerPoint Presentation</vt:lpstr>
      <vt:lpstr>PowerPoint Presentation</vt:lpstr>
      <vt:lpstr>CS15 Mixer</vt:lpstr>
      <vt:lpstr>Note Taking for CS15 </vt:lpstr>
      <vt:lpstr>How to Install TopHat</vt:lpstr>
      <vt:lpstr>Review </vt:lpstr>
      <vt:lpstr>Lecture 2</vt:lpstr>
      <vt:lpstr>Outline</vt:lpstr>
      <vt:lpstr>Meet samBot </vt:lpstr>
      <vt:lpstr>samBot’s World</vt:lpstr>
      <vt:lpstr>Giving Instructions (1/3)</vt:lpstr>
      <vt:lpstr>Giving Instructions (2/3)</vt:lpstr>
      <vt:lpstr>Giving Instructions (3/3)</vt:lpstr>
      <vt:lpstr>“Calling Methods”: Giving Commands in Java (1/2)</vt:lpstr>
      <vt:lpstr>“Calling Methods”: Giving Commands in Java (2/2)</vt:lpstr>
      <vt:lpstr>Turning samBot right</vt:lpstr>
      <vt:lpstr>Moving samBot forward</vt:lpstr>
      <vt:lpstr>Calling Methods: Important Points</vt:lpstr>
      <vt:lpstr>Guiding samBot in Java</vt:lpstr>
      <vt:lpstr>Hand Simulation</vt:lpstr>
      <vt:lpstr>Hand Simulation of This Code</vt:lpstr>
      <vt:lpstr>About TopHat Questions</vt:lpstr>
      <vt:lpstr>TopHat Question </vt:lpstr>
      <vt:lpstr>Putting Code Fragments in a Real Program (1/2)</vt:lpstr>
      <vt:lpstr>Putting Code Fragments in a Real Program (2/2)</vt:lpstr>
      <vt:lpstr>What is a class? </vt:lpstr>
      <vt:lpstr>Declaring and Defining a Class (1/3)</vt:lpstr>
      <vt:lpstr>Declaring and Defining a Class (2/3)</vt:lpstr>
      <vt:lpstr>Declaring and Defining a Class (3/3)</vt:lpstr>
      <vt:lpstr>The Robot class (defined by the TAs)</vt:lpstr>
      <vt:lpstr>Methods of the TA's Robot class  </vt:lpstr>
      <vt:lpstr>Classes and Instances (1/4)</vt:lpstr>
      <vt:lpstr>Classes and Instances (2/4)</vt:lpstr>
      <vt:lpstr>Classes and Instances (3/4)</vt:lpstr>
      <vt:lpstr>Classes and Instances (4/4)</vt:lpstr>
      <vt:lpstr>TopHat Question</vt:lpstr>
      <vt:lpstr>Defining Methods</vt:lpstr>
      <vt:lpstr>Declaring vs. Defining Methods </vt:lpstr>
      <vt:lpstr>A Variation on moveRobot (1/2)</vt:lpstr>
      <vt:lpstr>PowerPoint Presentation</vt:lpstr>
      <vt:lpstr>Defining a Method (1/2)</vt:lpstr>
      <vt:lpstr>Defining a Method (2/2)</vt:lpstr>
      <vt:lpstr>The this keyword (1/2)</vt:lpstr>
      <vt:lpstr>The this keyword (2/2)</vt:lpstr>
      <vt:lpstr>We’re done!</vt:lpstr>
      <vt:lpstr>TopHat Question</vt:lpstr>
      <vt:lpstr>Summary</vt:lpstr>
      <vt:lpstr>Simplifying our code using turnLeft</vt:lpstr>
      <vt:lpstr>turnAround (1/3)</vt:lpstr>
      <vt:lpstr>turnAround (2/3) </vt:lpstr>
      <vt:lpstr>turnAround (3/3) </vt:lpstr>
      <vt:lpstr>Summary (1/2)</vt:lpstr>
      <vt:lpstr>Summary (2/2)</vt:lpstr>
      <vt:lpstr>Announcements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in the News</dc:title>
  <cp:lastModifiedBy>Microsoft Office User</cp:lastModifiedBy>
  <cp:revision>72</cp:revision>
  <dcterms:modified xsi:type="dcterms:W3CDTF">2019-09-10T18:08:56Z</dcterms:modified>
</cp:coreProperties>
</file>